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  <p:sldId id="345" r:id="rId90"/>
    <p:sldId id="346" r:id="rId91"/>
    <p:sldId id="347" r:id="rId92"/>
    <p:sldId id="352" r:id="rId93"/>
    <p:sldId id="354" r:id="rId94"/>
    <p:sldId id="355" r:id="rId95"/>
    <p:sldId id="348" r:id="rId96"/>
    <p:sldId id="356" r:id="rId97"/>
    <p:sldId id="357" r:id="rId98"/>
    <p:sldId id="358" r:id="rId99"/>
    <p:sldId id="359" r:id="rId100"/>
    <p:sldId id="360" r:id="rId101"/>
    <p:sldId id="349" r:id="rId102"/>
    <p:sldId id="350" r:id="rId103"/>
    <p:sldId id="361" r:id="rId104"/>
    <p:sldId id="363" r:id="rId105"/>
    <p:sldId id="364" r:id="rId106"/>
    <p:sldId id="362" r:id="rId107"/>
    <p:sldId id="365" r:id="rId108"/>
    <p:sldId id="366" r:id="rId109"/>
    <p:sldId id="367" r:id="rId110"/>
    <p:sldId id="368" r:id="rId111"/>
    <p:sldId id="351" r:id="rId112"/>
    <p:sldId id="369" r:id="rId113"/>
    <p:sldId id="373" r:id="rId114"/>
    <p:sldId id="371" r:id="rId115"/>
    <p:sldId id="372" r:id="rId116"/>
    <p:sldId id="370" r:id="rId117"/>
    <p:sldId id="376" r:id="rId118"/>
    <p:sldId id="377" r:id="rId119"/>
    <p:sldId id="375" r:id="rId120"/>
  </p:sldIdLst>
  <p:sldSz cx="12193588" cy="6858000"/>
  <p:notesSz cx="6858000" cy="9144000"/>
  <p:embeddedFontLst>
    <p:embeddedFont>
      <p:font typeface="Calibri" panose="020F0502020204030204" pitchFamily="34" charset="0"/>
      <p:regular r:id="rId122"/>
      <p:bold r:id="rId123"/>
      <p:italic r:id="rId124"/>
      <p:boldItalic r:id="rId125"/>
    </p:embeddedFont>
    <p:embeddedFont>
      <p:font typeface="Tinos" panose="020B0604020202020204" charset="0"/>
      <p:regular r:id="rId126"/>
      <p:bold r:id="rId127"/>
      <p:italic r:id="rId128"/>
      <p:boldItalic r:id="rId129"/>
    </p:embeddedFont>
    <p:embeddedFont>
      <p:font typeface="Raleway" panose="020B0604020202020204" charset="0"/>
      <p:regular r:id="rId130"/>
      <p:bold r:id="rId131"/>
      <p:italic r:id="rId132"/>
      <p:boldItalic r:id="rId133"/>
    </p:embeddedFont>
    <p:embeddedFont>
      <p:font typeface="Garamond" panose="02020404030301010803" pitchFamily="18" charset="0"/>
      <p:regular r:id="rId134"/>
      <p:bold r:id="rId135"/>
      <p:italic r:id="rId136"/>
      <p:boldItalic r:id="rId137"/>
    </p:embeddedFont>
    <p:embeddedFont>
      <p:font typeface="Questrial" panose="020B0604020202020204" charset="0"/>
      <p:regular r:id="rId1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83108B-B36A-4D53-9F16-48E670F84F00}">
  <a:tblStyle styleId="{6B83108B-B36A-4D53-9F16-48E670F84F0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9EFE7"/>
          </a:solidFill>
        </a:fill>
      </a:tcStyle>
    </a:wholeTbl>
    <a:band1H>
      <a:tcStyle>
        <a:tcBdr/>
        <a:fill>
          <a:solidFill>
            <a:srgbClr val="CFDECC"/>
          </a:solidFill>
        </a:fill>
      </a:tcStyle>
    </a:band1H>
    <a:band1V>
      <a:tcStyle>
        <a:tcBdr/>
        <a:fill>
          <a:solidFill>
            <a:srgbClr val="CFDECC"/>
          </a:solidFill>
        </a:fill>
      </a:tcStyle>
    </a:band1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font" Target="fonts/font17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font" Target="fonts/font2.fntdata"/><Relationship Id="rId128" Type="http://schemas.openxmlformats.org/officeDocument/2006/relationships/font" Target="fonts/font7.fntdata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font" Target="fonts/font13.fntdata"/><Relationship Id="rId139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font" Target="fonts/font3.fntdata"/><Relationship Id="rId129" Type="http://schemas.openxmlformats.org/officeDocument/2006/relationships/font" Target="fonts/font8.fntdata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font" Target="fonts/font9.fntdata"/><Relationship Id="rId135" Type="http://schemas.openxmlformats.org/officeDocument/2006/relationships/font" Target="fonts/font14.fntdata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font" Target="fonts/font4.fntdata"/><Relationship Id="rId141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font" Target="fonts/font10.fntdata"/><Relationship Id="rId136" Type="http://schemas.openxmlformats.org/officeDocument/2006/relationships/font" Target="fonts/font15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notesMaster" Target="notesMasters/notesMaster1.xml"/><Relationship Id="rId142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font" Target="fonts/font11.fntdata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font" Target="fonts/font12.fntdata"/><Relationship Id="rId16" Type="http://schemas.openxmlformats.org/officeDocument/2006/relationships/slide" Target="slides/slide15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/>
        </p:nvSpPr>
        <p:spPr>
          <a:xfrm>
            <a:off x="0" y="0"/>
            <a:ext cx="6858000" cy="9144000"/>
          </a:xfrm>
          <a:prstGeom prst="roundRect">
            <a:avLst>
              <a:gd name="adj" fmla="val 5"/>
            </a:avLst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4" name="Shape 4"/>
          <p:cNvSpPr/>
          <p:nvPr/>
        </p:nvSpPr>
        <p:spPr>
          <a:xfrm>
            <a:off x="0" y="0"/>
            <a:ext cx="6858000" cy="9144000"/>
          </a:xfrm>
          <a:prstGeom prst="roundRect">
            <a:avLst>
              <a:gd name="adj" fmla="val 5"/>
            </a:avLst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2"/>
          </p:nvPr>
        </p:nvSpPr>
        <p:spPr>
          <a:xfrm>
            <a:off x="-11798300" y="-11796710"/>
            <a:ext cx="11795125" cy="1248886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1637" cy="41100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901130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Shape 7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96" name="Shape 7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Shape 8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02" name="Shape 8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714309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20954219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2206086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072290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869747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Shape 7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96" name="Shape 7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8215024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Shape 7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96" name="Shape 7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45572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Shape 7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96" name="Shape 7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7484582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Shape 8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820" name="Shape 8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5521222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6159842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99531225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7140819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41188180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9039458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5138509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Shape 7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96" name="Shape 7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8317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83" name="Shape 2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01" name="Shape 3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25" name="Shape 3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43" name="Shape 3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65" name="Shape 3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71" name="Shape 3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77" name="Shape 3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83" name="Shape 3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89" name="Shape 3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395" name="Shape 3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01" name="Shape 4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07" name="Shape 4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13" name="Shape 4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19" name="Shape 4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25" name="Shape 4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31" name="Shape 4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37" name="Shape 4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3" name="Shape 4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Shape 4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49" name="Shape 4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55" name="Shape 4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61" name="Shape 4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Shape 4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67" name="Shape 4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73" name="Shape 4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16" name="Shape 5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hape 5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22" name="Shape 5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34" name="Shape 5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46" name="Shape 5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52" name="Shape 5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58" name="Shape 5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Shape 5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77" name="Shape 5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Shape 5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83" name="Shape 5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89" name="Shape 5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95" name="Shape 5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Shape 6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01" name="Shape 6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Shape 6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07" name="Shape 6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Shape 6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13" name="Shape 6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hape 6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19" name="Shape 6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Shape 6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38" name="Shape 6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44" name="Shape 6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Shape 6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50" name="Shape 6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Shape 6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56" name="Shape 6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Shape 6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68" name="Shape 6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Shape 6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74" name="Shape 6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Shape 6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80" name="Shape 6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Shape 6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86" name="Shape 6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Shape 6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92" name="Shape 6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Shape 6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698" name="Shape 6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04" name="Shape 7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Shape 7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10" name="Shape 7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23" name="Shape 7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Shape 7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29" name="Shape 7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Shape 7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35" name="Shape 7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Shape 7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41" name="Shape 7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Shape 7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47" name="Shape 7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Shape 7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53" name="Shape 7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Shape 7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59" name="Shape 7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Shape 7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65" name="Shape 7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Shape 7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71" name="Shape 7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8103798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427748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6826124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Shape 7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90" name="Shape 7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3469130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2851116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8191595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784" name="Shape 7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9726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838308" y="1517566"/>
            <a:ext cx="9145200" cy="238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Questrial"/>
              <a:buNone/>
              <a:defRPr sz="48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838308" y="3905166"/>
            <a:ext cx="9145200" cy="165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  <a:defRPr sz="20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lang="pt-BR" sz="1200" b="0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9898" y="457200"/>
            <a:ext cx="3932700" cy="160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Questrial"/>
              <a:buNone/>
              <a:defRPr sz="32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5183862" y="987425"/>
            <a:ext cx="6173099" cy="487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77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127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971800" marR="0" lvl="6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429000" marR="0" lvl="7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886200" marR="0" lvl="8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2"/>
          </p:nvPr>
        </p:nvSpPr>
        <p:spPr>
          <a:xfrm>
            <a:off x="839898" y="2057400"/>
            <a:ext cx="3932700" cy="381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215900" marR="0" lvl="0" indent="-215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‹nº›</a:t>
            </a:fld>
            <a:endParaRPr lang="pt-BR" sz="1000" b="0" i="0" u="none" strike="noStrike" cap="none">
              <a:solidFill>
                <a:srgbClr val="000000"/>
              </a:solidFill>
              <a:latin typeface="Tinos"/>
              <a:ea typeface="Tinos"/>
              <a:cs typeface="Tinos"/>
              <a:sym typeface="Tino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839898" y="457200"/>
            <a:ext cx="3932700" cy="160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Questrial"/>
              <a:buNone/>
              <a:defRPr sz="32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7" name="Shape 77"/>
          <p:cNvSpPr>
            <a:spLocks noGrp="1"/>
          </p:cNvSpPr>
          <p:nvPr>
            <p:ph type="pic" idx="2"/>
          </p:nvPr>
        </p:nvSpPr>
        <p:spPr>
          <a:xfrm>
            <a:off x="5183862" y="987425"/>
            <a:ext cx="6173099" cy="487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839898" y="2057400"/>
            <a:ext cx="3932700" cy="381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215900" marR="0" lvl="0" indent="-215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‹nº›</a:t>
            </a:fld>
            <a:endParaRPr lang="pt-BR" sz="1000" b="0" i="0" u="none" strike="noStrike" cap="none">
              <a:solidFill>
                <a:srgbClr val="000000"/>
              </a:solidFill>
              <a:latin typeface="Tinos"/>
              <a:ea typeface="Tinos"/>
              <a:cs typeface="Tinos"/>
              <a:sym typeface="Tino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1826441" y="1485116"/>
            <a:ext cx="9186900" cy="132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Questrial"/>
              <a:buNone/>
              <a:defRPr sz="44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 rot="5400000">
            <a:off x="5213877" y="-206988"/>
            <a:ext cx="2412300" cy="918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215900" marR="0" lvl="0" indent="-215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‹nº›</a:t>
            </a:fld>
            <a:endParaRPr lang="pt-BR" sz="1000" b="0" i="0" u="none" strike="noStrike" cap="none">
              <a:solidFill>
                <a:srgbClr val="000000"/>
              </a:solidFill>
              <a:latin typeface="Tinos"/>
              <a:ea typeface="Tinos"/>
              <a:cs typeface="Tinos"/>
              <a:sym typeface="Tino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 rot="5400000">
            <a:off x="7134728" y="1956475"/>
            <a:ext cx="5811900" cy="262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Questrial"/>
              <a:buNone/>
              <a:defRPr sz="44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 rot="5400000">
            <a:off x="1800064" y="-596525"/>
            <a:ext cx="5811900" cy="773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215900" marR="0" lvl="0" indent="-215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‹nº›</a:t>
            </a:fld>
            <a:endParaRPr lang="pt-BR" sz="1000" b="0" i="0" u="none" strike="noStrike" cap="none">
              <a:solidFill>
                <a:srgbClr val="000000"/>
              </a:solidFill>
              <a:latin typeface="Tinos"/>
              <a:ea typeface="Tinos"/>
              <a:cs typeface="Tinos"/>
              <a:sym typeface="Tino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1794477" y="1283165"/>
            <a:ext cx="8604600" cy="13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Questrial"/>
              <a:buNone/>
              <a:defRPr sz="3600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215900" marR="0" lvl="0" indent="-215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‹nº›</a:t>
            </a:fld>
            <a:endParaRPr lang="pt-BR" sz="1000" b="0" i="0" u="none" strike="noStrike" cap="none">
              <a:solidFill>
                <a:srgbClr val="000000"/>
              </a:solidFill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1794477" y="2847316"/>
            <a:ext cx="8604600" cy="3031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215900" marR="0" lvl="0" indent="-215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‹nº›</a:t>
            </a:fld>
            <a:endParaRPr lang="pt-BR" sz="1000" b="0" i="0" u="none" strike="noStrike" cap="none">
              <a:solidFill>
                <a:srgbClr val="000000"/>
              </a:solidFill>
              <a:latin typeface="Tinos"/>
              <a:ea typeface="Tinos"/>
              <a:cs typeface="Tinos"/>
              <a:sym typeface="Tino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831958" y="1709739"/>
            <a:ext cx="10517100" cy="285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Questrial"/>
              <a:buNone/>
              <a:defRPr sz="60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1958" y="4589464"/>
            <a:ext cx="10517100" cy="150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lang="pt-BR" sz="1200" b="0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1579553" y="536068"/>
            <a:ext cx="9186900" cy="132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Questrial"/>
              <a:buNone/>
              <a:defRPr sz="44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838308" y="1825625"/>
            <a:ext cx="5182200" cy="435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6173003" y="1825625"/>
            <a:ext cx="5182200" cy="435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lang="pt-BR" sz="1200" b="0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839895" y="365125"/>
            <a:ext cx="10517100" cy="132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Questrial"/>
              <a:buNone/>
              <a:defRPr sz="44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839898" y="1681163"/>
            <a:ext cx="5158500" cy="823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839898" y="2505075"/>
            <a:ext cx="5158500" cy="368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6173003" y="1681163"/>
            <a:ext cx="5184000" cy="823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6173003" y="2505075"/>
            <a:ext cx="5184000" cy="368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lang="pt-BR" sz="1200" b="0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1826441" y="1485116"/>
            <a:ext cx="9186900" cy="132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Questrial"/>
              <a:buNone/>
              <a:defRPr sz="44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215900" marR="0" lvl="0" indent="-215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Tinos"/>
              <a:buNone/>
            </a:pPr>
            <a:fld id="{00000000-1234-1234-1234-123412341234}" type="slidenum">
              <a:rPr lang="pt-BR" sz="1000" b="0" i="0" u="none" strike="noStrike" cap="none">
                <a:solidFill>
                  <a:srgbClr val="000000"/>
                </a:solidFill>
                <a:latin typeface="Tinos"/>
                <a:ea typeface="Tinos"/>
                <a:cs typeface="Tinos"/>
                <a:sym typeface="Tinos"/>
              </a:rPr>
              <a:t>‹nº›</a:t>
            </a:fld>
            <a:endParaRPr lang="pt-BR" sz="1000" b="0" i="0" u="none" strike="noStrike" cap="none">
              <a:solidFill>
                <a:srgbClr val="000000"/>
              </a:solidFill>
              <a:latin typeface="Tinos"/>
              <a:ea typeface="Tinos"/>
              <a:cs typeface="Tinos"/>
              <a:sym typeface="Tino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Layout Personalizado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lang="pt-BR" sz="1200" b="0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ayout Personalizado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lang="pt-BR" sz="1200" b="0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hape 8"/>
          <p:cNvPicPr preferRelativeResize="0"/>
          <p:nvPr/>
        </p:nvPicPr>
        <p:blipFill rotWithShape="1">
          <a:blip r:embed="rId15">
            <a:alphaModFix/>
          </a:blip>
          <a:srcRect l="-29" t="5778" r="557" b="10357"/>
          <a:stretch/>
        </p:blipFill>
        <p:spPr>
          <a:xfrm>
            <a:off x="0" y="0"/>
            <a:ext cx="12192000" cy="69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4941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Shape 10"/>
          <p:cNvSpPr/>
          <p:nvPr/>
        </p:nvSpPr>
        <p:spPr>
          <a:xfrm>
            <a:off x="838308" y="365126"/>
            <a:ext cx="10517100" cy="58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1826441" y="1485116"/>
            <a:ext cx="9186900" cy="132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Questrial"/>
              <a:buNone/>
              <a:defRPr sz="44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1826441" y="3180310"/>
            <a:ext cx="9186900" cy="241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838308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ftr" idx="11"/>
          </p:nvPr>
        </p:nvSpPr>
        <p:spPr>
          <a:xfrm>
            <a:off x="4039126" y="6356351"/>
            <a:ext cx="41153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611721" y="6356351"/>
            <a:ext cx="27435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lang="pt-BR" sz="1200" b="0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Shape 16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5265030" y="6108885"/>
            <a:ext cx="1662000" cy="86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Shape 17" descr="P3 PRATICAS EM LINGUAGEM.png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5581700" y="92325"/>
            <a:ext cx="832800" cy="8328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3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racle.com/technetwork/java/javase/downloads/jdk8-downloads-2133151.html?ssSourceSiteId=otnp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Shape 98"/>
          <p:cNvPicPr preferRelativeResize="0"/>
          <p:nvPr/>
        </p:nvPicPr>
        <p:blipFill rotWithShape="1">
          <a:blip r:embed="rId3">
            <a:alphaModFix/>
          </a:blip>
          <a:srcRect l="-29" t="5778" r="557" b="10357"/>
          <a:stretch/>
        </p:blipFill>
        <p:spPr>
          <a:xfrm>
            <a:off x="0" y="0"/>
            <a:ext cx="12192000" cy="69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/>
          <p:nvPr/>
        </p:nvSpPr>
        <p:spPr>
          <a:xfrm>
            <a:off x="55906" y="0"/>
            <a:ext cx="12192000" cy="6858000"/>
          </a:xfrm>
          <a:prstGeom prst="rect">
            <a:avLst/>
          </a:prstGeom>
          <a:solidFill>
            <a:schemeClr val="dk1">
              <a:alpha val="4941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ctrTitle"/>
          </p:nvPr>
        </p:nvSpPr>
        <p:spPr>
          <a:xfrm>
            <a:off x="4232598" y="3052443"/>
            <a:ext cx="6343499" cy="955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A35F"/>
              </a:buClr>
              <a:buSzPct val="25000"/>
              <a:buFont typeface="Questrial"/>
              <a:buNone/>
            </a:pPr>
            <a:r>
              <a:rPr lang="pt-BR" sz="6000" b="1" i="0" u="none" strike="noStrike" cap="none">
                <a:solidFill>
                  <a:srgbClr val="30B1E6"/>
                </a:solidFill>
                <a:latin typeface="Questrial"/>
                <a:ea typeface="Questrial"/>
                <a:cs typeface="Questrial"/>
                <a:sym typeface="Questrial"/>
              </a:rPr>
              <a:t>PROGRAMADOR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subTitle" idx="1"/>
          </p:nvPr>
        </p:nvSpPr>
        <p:spPr>
          <a:xfrm>
            <a:off x="4440344" y="3977898"/>
            <a:ext cx="55224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ct val="25000"/>
              <a:buFont typeface="Arial"/>
              <a:buNone/>
            </a:pPr>
            <a:r>
              <a:rPr lang="pt-BR" sz="3000" b="1" i="0" u="none" strike="noStrike" cap="none">
                <a:solidFill>
                  <a:srgbClr val="F2F2F2"/>
                </a:solidFill>
                <a:latin typeface="Questrial"/>
                <a:ea typeface="Questrial"/>
                <a:cs typeface="Questrial"/>
                <a:sym typeface="Questrial"/>
              </a:rPr>
              <a:t>PRÁTICAS DE LINGUAGEM PROGRAMAÇÃO</a:t>
            </a:r>
          </a:p>
        </p:txBody>
      </p:sp>
      <p:pic>
        <p:nvPicPr>
          <p:cNvPr id="102" name="Shape 10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20202" y="-120732"/>
            <a:ext cx="1971900" cy="102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 descr="P3 PRATICAS EM LINGUAGEM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624150" y="5759841"/>
            <a:ext cx="1155300" cy="115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Configurar o Java</a:t>
            </a:r>
          </a:p>
        </p:txBody>
      </p:sp>
      <p:sp>
        <p:nvSpPr>
          <p:cNvPr id="215" name="Shape 215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3º clique no botão 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Variáveis de ambiente</a:t>
            </a: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;</a:t>
            </a:r>
          </a:p>
        </p:txBody>
      </p:sp>
      <p:pic>
        <p:nvPicPr>
          <p:cNvPr id="216" name="Shape 2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72625" y="3460100"/>
            <a:ext cx="5448300" cy="20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Função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381120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err="1">
                <a:solidFill>
                  <a:srgbClr val="FF0000"/>
                </a:solidFill>
              </a:rPr>
              <a:t>public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>
                <a:solidFill>
                  <a:srgbClr val="FF0000"/>
                </a:solidFill>
              </a:rPr>
              <a:t>class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 smtClean="0">
                <a:solidFill>
                  <a:srgbClr val="FF0000"/>
                </a:solidFill>
              </a:rPr>
              <a:t>ExemploFuncao</a:t>
            </a:r>
            <a:r>
              <a:rPr lang="pt-BR" sz="1800" b="1" dirty="0" smtClean="0">
                <a:solidFill>
                  <a:srgbClr val="FF0000"/>
                </a:solidFill>
              </a:rPr>
              <a:t> </a:t>
            </a:r>
            <a:r>
              <a:rPr lang="pt-BR" sz="1800" b="1" dirty="0">
                <a:solidFill>
                  <a:srgbClr val="FF0000"/>
                </a:solidFill>
              </a:rPr>
              <a:t>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err="1">
                <a:solidFill>
                  <a:srgbClr val="FF0000"/>
                </a:solidFill>
              </a:rPr>
              <a:t>public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>
                <a:solidFill>
                  <a:srgbClr val="FF0000"/>
                </a:solidFill>
              </a:rPr>
              <a:t>static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>
                <a:solidFill>
                  <a:srgbClr val="FF0000"/>
                </a:solidFill>
              </a:rPr>
              <a:t>void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>
                <a:solidFill>
                  <a:srgbClr val="FF0000"/>
                </a:solidFill>
              </a:rPr>
              <a:t>main</a:t>
            </a:r>
            <a:r>
              <a:rPr lang="pt-BR" sz="1800" b="1" dirty="0">
                <a:solidFill>
                  <a:srgbClr val="FF0000"/>
                </a:solidFill>
              </a:rPr>
              <a:t>(</a:t>
            </a:r>
            <a:r>
              <a:rPr lang="pt-BR" sz="1800" b="1" dirty="0" err="1">
                <a:solidFill>
                  <a:srgbClr val="FF0000"/>
                </a:solidFill>
              </a:rPr>
              <a:t>String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>
                <a:solidFill>
                  <a:srgbClr val="FF0000"/>
                </a:solidFill>
              </a:rPr>
              <a:t>args</a:t>
            </a:r>
            <a:r>
              <a:rPr lang="pt-BR" sz="1800" b="1" dirty="0">
                <a:solidFill>
                  <a:srgbClr val="FF0000"/>
                </a:solidFill>
              </a:rPr>
              <a:t>[]) </a:t>
            </a:r>
            <a:r>
              <a:rPr lang="pt-BR" sz="1800" b="1" dirty="0" smtClean="0">
                <a:solidFill>
                  <a:srgbClr val="FF0000"/>
                </a:solidFill>
              </a:rPr>
              <a:t>{</a:t>
            </a:r>
            <a:endParaRPr lang="pt-BR" sz="1800" b="1" dirty="0">
              <a:solidFill>
                <a:srgbClr val="FF0000"/>
              </a:solidFill>
            </a:endParaRPr>
          </a:p>
          <a:p>
            <a:pPr marL="457200" lvl="0" indent="3873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for(</a:t>
            </a:r>
            <a:r>
              <a:rPr lang="pt-BR" sz="1800" b="1" dirty="0" err="1">
                <a:solidFill>
                  <a:srgbClr val="FF0000"/>
                </a:solidFill>
              </a:rPr>
              <a:t>int</a:t>
            </a:r>
            <a:r>
              <a:rPr lang="pt-BR" sz="1800" b="1" dirty="0">
                <a:solidFill>
                  <a:srgbClr val="FF0000"/>
                </a:solidFill>
              </a:rPr>
              <a:t> i = 0; i &lt; </a:t>
            </a:r>
            <a:r>
              <a:rPr lang="pt-BR" sz="1800" b="1" dirty="0" smtClean="0">
                <a:solidFill>
                  <a:srgbClr val="FF0000"/>
                </a:solidFill>
              </a:rPr>
              <a:t>5; </a:t>
            </a:r>
            <a:r>
              <a:rPr lang="pt-BR" sz="1800" b="1" dirty="0">
                <a:solidFill>
                  <a:srgbClr val="FF0000"/>
                </a:solidFill>
              </a:rPr>
              <a:t>i++) </a:t>
            </a:r>
            <a:r>
              <a:rPr lang="pt-BR" sz="1800" b="1" dirty="0" smtClean="0">
                <a:solidFill>
                  <a:srgbClr val="FF0000"/>
                </a:solidFill>
              </a:rPr>
              <a:t>{</a:t>
            </a:r>
          </a:p>
          <a:p>
            <a:pPr marL="457200" lvl="0" indent="3873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	</a:t>
            </a:r>
            <a:r>
              <a:rPr lang="pt-BR" sz="1800" b="1" dirty="0" smtClean="0">
                <a:solidFill>
                  <a:srgbClr val="FF0000"/>
                </a:solidFill>
              </a:rPr>
              <a:t>	</a:t>
            </a:r>
            <a:r>
              <a:rPr lang="pt-BR" sz="1800" b="1" dirty="0" err="1" smtClean="0">
                <a:solidFill>
                  <a:srgbClr val="FF0000"/>
                </a:solidFill>
              </a:rPr>
              <a:t>int</a:t>
            </a:r>
            <a:r>
              <a:rPr lang="pt-BR" sz="1800" b="1" dirty="0" smtClean="0">
                <a:solidFill>
                  <a:srgbClr val="FF0000"/>
                </a:solidFill>
              </a:rPr>
              <a:t> soma = </a:t>
            </a:r>
            <a:r>
              <a:rPr lang="pt-BR" sz="1800" b="1" dirty="0" err="1" smtClean="0">
                <a:solidFill>
                  <a:srgbClr val="FF0000"/>
                </a:solidFill>
              </a:rPr>
              <a:t>calcularSoma</a:t>
            </a:r>
            <a:r>
              <a:rPr lang="pt-BR" sz="1800" b="1" dirty="0" smtClean="0">
                <a:solidFill>
                  <a:srgbClr val="FF0000"/>
                </a:solidFill>
              </a:rPr>
              <a:t>();</a:t>
            </a:r>
          </a:p>
          <a:p>
            <a:pPr marL="457200" indent="3873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smtClean="0">
                <a:solidFill>
                  <a:srgbClr val="FF0000"/>
                </a:solidFill>
              </a:rPr>
              <a:t>		</a:t>
            </a:r>
            <a:r>
              <a:rPr lang="pt-BR" sz="1800" b="1" dirty="0" err="1" smtClean="0">
                <a:solidFill>
                  <a:srgbClr val="FF0000"/>
                </a:solidFill>
              </a:rPr>
              <a:t>JOptionPane.showMessageDialog</a:t>
            </a:r>
            <a:r>
              <a:rPr lang="pt-BR" sz="1800" b="1" dirty="0" smtClean="0">
                <a:solidFill>
                  <a:srgbClr val="FF0000"/>
                </a:solidFill>
              </a:rPr>
              <a:t>(</a:t>
            </a:r>
            <a:r>
              <a:rPr lang="pt-BR" sz="1800" b="1" dirty="0" err="1" smtClean="0">
                <a:solidFill>
                  <a:srgbClr val="FF0000"/>
                </a:solidFill>
              </a:rPr>
              <a:t>null</a:t>
            </a:r>
            <a:r>
              <a:rPr lang="pt-BR" sz="1800" b="1" dirty="0">
                <a:solidFill>
                  <a:srgbClr val="FF0000"/>
                </a:solidFill>
              </a:rPr>
              <a:t>, “Soma: " + soma</a:t>
            </a:r>
            <a:r>
              <a:rPr lang="pt-BR" sz="1800" b="1" dirty="0" smtClean="0">
                <a:solidFill>
                  <a:srgbClr val="FF0000"/>
                </a:solidFill>
              </a:rPr>
              <a:t>);</a:t>
            </a:r>
            <a:endParaRPr lang="pt-BR" sz="1800" b="1" dirty="0">
              <a:solidFill>
                <a:srgbClr val="FF0000"/>
              </a:solidFill>
            </a:endParaRPr>
          </a:p>
          <a:p>
            <a:pPr marL="9144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smtClean="0">
                <a:solidFill>
                  <a:srgbClr val="FF0000"/>
                </a:solidFill>
              </a:rPr>
              <a:t>}</a:t>
            </a:r>
            <a:endParaRPr lang="pt-BR" sz="1800" b="1" dirty="0">
              <a:solidFill>
                <a:srgbClr val="FF0000"/>
              </a:solidFill>
            </a:endParaRP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smtClean="0">
                <a:solidFill>
                  <a:srgbClr val="FF0000"/>
                </a:solidFill>
              </a:rPr>
              <a:t>}</a:t>
            </a: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err="1">
                <a:solidFill>
                  <a:srgbClr val="FF0000"/>
                </a:solidFill>
              </a:rPr>
              <a:t>p</a:t>
            </a:r>
            <a:r>
              <a:rPr lang="pt-BR" sz="1800" b="1" dirty="0" err="1" smtClean="0">
                <a:solidFill>
                  <a:srgbClr val="FF0000"/>
                </a:solidFill>
              </a:rPr>
              <a:t>ublic</a:t>
            </a:r>
            <a:r>
              <a:rPr lang="pt-BR" sz="1800" b="1" dirty="0" smtClean="0">
                <a:solidFill>
                  <a:srgbClr val="FF0000"/>
                </a:solidFill>
              </a:rPr>
              <a:t> </a:t>
            </a:r>
            <a:r>
              <a:rPr lang="pt-BR" sz="1800" b="1" dirty="0" err="1" smtClean="0">
                <a:solidFill>
                  <a:srgbClr val="FF0000"/>
                </a:solidFill>
              </a:rPr>
              <a:t>static</a:t>
            </a:r>
            <a:r>
              <a:rPr lang="pt-BR" sz="1800" b="1" dirty="0" smtClean="0">
                <a:solidFill>
                  <a:srgbClr val="FF0000"/>
                </a:solidFill>
              </a:rPr>
              <a:t> </a:t>
            </a:r>
            <a:r>
              <a:rPr lang="pt-BR" sz="1800" b="1" dirty="0" err="1" smtClean="0">
                <a:solidFill>
                  <a:srgbClr val="FF0000"/>
                </a:solidFill>
              </a:rPr>
              <a:t>int</a:t>
            </a:r>
            <a:r>
              <a:rPr lang="pt-BR" sz="1800" b="1" dirty="0" smtClean="0">
                <a:solidFill>
                  <a:srgbClr val="FF0000"/>
                </a:solidFill>
              </a:rPr>
              <a:t> </a:t>
            </a:r>
            <a:r>
              <a:rPr lang="pt-BR" sz="1800" b="1" dirty="0" err="1" smtClean="0">
                <a:solidFill>
                  <a:srgbClr val="FF0000"/>
                </a:solidFill>
              </a:rPr>
              <a:t>calcularSoma</a:t>
            </a:r>
            <a:r>
              <a:rPr lang="pt-BR" sz="1800" b="1" dirty="0" smtClean="0">
                <a:solidFill>
                  <a:srgbClr val="FF0000"/>
                </a:solidFill>
              </a:rPr>
              <a:t>() {</a:t>
            </a: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	</a:t>
            </a:r>
            <a:r>
              <a:rPr lang="pt-BR" sz="1800" b="1" dirty="0" smtClean="0">
                <a:solidFill>
                  <a:srgbClr val="FF0000"/>
                </a:solidFill>
              </a:rPr>
              <a:t>	</a:t>
            </a:r>
            <a:r>
              <a:rPr lang="pt-BR" sz="1800" b="1" dirty="0" err="1" smtClean="0">
                <a:solidFill>
                  <a:srgbClr val="FF0000"/>
                </a:solidFill>
              </a:rPr>
              <a:t>int</a:t>
            </a:r>
            <a:r>
              <a:rPr lang="pt-BR" sz="1800" b="1" dirty="0" smtClean="0">
                <a:solidFill>
                  <a:srgbClr val="FF0000"/>
                </a:solidFill>
              </a:rPr>
              <a:t> numero1 = </a:t>
            </a:r>
            <a:r>
              <a:rPr lang="pt-BR" sz="1800" b="1" dirty="0" err="1" smtClean="0">
                <a:solidFill>
                  <a:srgbClr val="FF0000"/>
                </a:solidFill>
              </a:rPr>
              <a:t>Integer.parseInt</a:t>
            </a:r>
            <a:r>
              <a:rPr lang="pt-BR" sz="1800" b="1" dirty="0" smtClean="0">
                <a:solidFill>
                  <a:srgbClr val="FF0000"/>
                </a:solidFill>
              </a:rPr>
              <a:t>(</a:t>
            </a:r>
            <a:r>
              <a:rPr lang="pt-BR" sz="1800" b="1" dirty="0" err="1" smtClean="0">
                <a:solidFill>
                  <a:srgbClr val="FF0000"/>
                </a:solidFill>
              </a:rPr>
              <a:t>JOptionPane.showInputDialog</a:t>
            </a:r>
            <a:r>
              <a:rPr lang="pt-BR" sz="1800" b="1" dirty="0" smtClean="0">
                <a:solidFill>
                  <a:srgbClr val="FF0000"/>
                </a:solidFill>
              </a:rPr>
              <a:t>(“Número 1"));</a:t>
            </a:r>
          </a:p>
          <a:p>
            <a:pPr marL="45720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		</a:t>
            </a:r>
            <a:r>
              <a:rPr lang="pt-BR" sz="1800" b="1" dirty="0" err="1">
                <a:solidFill>
                  <a:srgbClr val="FF0000"/>
                </a:solidFill>
              </a:rPr>
              <a:t>int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smtClean="0">
                <a:solidFill>
                  <a:srgbClr val="FF0000"/>
                </a:solidFill>
              </a:rPr>
              <a:t>numero2 </a:t>
            </a:r>
            <a:r>
              <a:rPr lang="pt-BR" sz="1800" b="1" dirty="0">
                <a:solidFill>
                  <a:srgbClr val="FF0000"/>
                </a:solidFill>
              </a:rPr>
              <a:t>= </a:t>
            </a:r>
            <a:r>
              <a:rPr lang="pt-BR" sz="1800" b="1" dirty="0" err="1">
                <a:solidFill>
                  <a:srgbClr val="FF0000"/>
                </a:solidFill>
              </a:rPr>
              <a:t>Integer.parseInt</a:t>
            </a:r>
            <a:r>
              <a:rPr lang="pt-BR" sz="1800" b="1" dirty="0">
                <a:solidFill>
                  <a:srgbClr val="FF0000"/>
                </a:solidFill>
              </a:rPr>
              <a:t>(</a:t>
            </a:r>
            <a:r>
              <a:rPr lang="pt-BR" sz="1800" b="1" dirty="0" err="1">
                <a:solidFill>
                  <a:srgbClr val="FF0000"/>
                </a:solidFill>
              </a:rPr>
              <a:t>JOptionPane.showInputDialog</a:t>
            </a:r>
            <a:r>
              <a:rPr lang="pt-BR" sz="1800" b="1" dirty="0">
                <a:solidFill>
                  <a:srgbClr val="FF0000"/>
                </a:solidFill>
              </a:rPr>
              <a:t>(“Número </a:t>
            </a:r>
            <a:r>
              <a:rPr lang="pt-BR" sz="1800" b="1" dirty="0" smtClean="0">
                <a:solidFill>
                  <a:srgbClr val="FF0000"/>
                </a:solidFill>
              </a:rPr>
              <a:t>2"));</a:t>
            </a:r>
            <a:endParaRPr lang="pt-BR" sz="1800" b="1" dirty="0">
              <a:solidFill>
                <a:srgbClr val="FF0000"/>
              </a:solidFill>
            </a:endParaRP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smtClean="0">
                <a:solidFill>
                  <a:srgbClr val="FF0000"/>
                </a:solidFill>
              </a:rPr>
              <a:t>		//</a:t>
            </a:r>
            <a:r>
              <a:rPr lang="pt-BR" sz="1800" b="1" dirty="0" err="1" smtClean="0">
                <a:solidFill>
                  <a:srgbClr val="FF0000"/>
                </a:solidFill>
              </a:rPr>
              <a:t>int</a:t>
            </a:r>
            <a:r>
              <a:rPr lang="pt-BR" sz="1800" b="1" dirty="0" smtClean="0">
                <a:solidFill>
                  <a:srgbClr val="FF0000"/>
                </a:solidFill>
              </a:rPr>
              <a:t> soma = numero1 + numero2;</a:t>
            </a: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	</a:t>
            </a:r>
            <a:r>
              <a:rPr lang="pt-BR" sz="1800" b="1" dirty="0" smtClean="0">
                <a:solidFill>
                  <a:srgbClr val="FF0000"/>
                </a:solidFill>
              </a:rPr>
              <a:t>	//</a:t>
            </a:r>
            <a:r>
              <a:rPr lang="pt-BR" sz="1800" b="1" dirty="0" err="1" smtClean="0">
                <a:solidFill>
                  <a:srgbClr val="FF0000"/>
                </a:solidFill>
              </a:rPr>
              <a:t>return</a:t>
            </a:r>
            <a:r>
              <a:rPr lang="pt-BR" sz="1800" b="1" dirty="0" smtClean="0">
                <a:solidFill>
                  <a:srgbClr val="FF0000"/>
                </a:solidFill>
              </a:rPr>
              <a:t> soma;</a:t>
            </a: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		</a:t>
            </a:r>
            <a:r>
              <a:rPr lang="pt-BR" sz="1800" b="1" dirty="0" err="1" smtClean="0">
                <a:solidFill>
                  <a:srgbClr val="FF0000"/>
                </a:solidFill>
              </a:rPr>
              <a:t>return</a:t>
            </a:r>
            <a:r>
              <a:rPr lang="pt-BR" sz="1800" b="1" dirty="0" smtClean="0">
                <a:solidFill>
                  <a:srgbClr val="FF0000"/>
                </a:solidFill>
              </a:rPr>
              <a:t> numero1 + numero2;</a:t>
            </a: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	</a:t>
            </a:r>
            <a:r>
              <a:rPr lang="pt-BR" sz="1800" b="1" dirty="0" smtClean="0">
                <a:solidFill>
                  <a:srgbClr val="FF0000"/>
                </a:solidFill>
              </a:rPr>
              <a:t>}</a:t>
            </a:r>
            <a:endParaRPr lang="pt-BR" sz="1800" b="1" dirty="0">
              <a:solidFill>
                <a:srgbClr val="FF0000"/>
              </a:solidFill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}</a:t>
            </a:r>
            <a:endParaRPr lang="pt-BR" sz="1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367052"/>
      </p:ext>
    </p:extLst>
  </p:cSld>
  <p:clrMapOvr>
    <a:masterClrMapping/>
  </p:clrMapOvr>
  <p:transition spd="med">
    <p:fade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Shape 798"/>
          <p:cNvSpPr txBox="1"/>
          <p:nvPr/>
        </p:nvSpPr>
        <p:spPr>
          <a:xfrm>
            <a:off x="1295400" y="428461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 dirty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799" name="Shape 799"/>
          <p:cNvSpPr txBox="1"/>
          <p:nvPr/>
        </p:nvSpPr>
        <p:spPr>
          <a:xfrm>
            <a:off x="1191490" y="1457294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Construa uma matriz 3 x 3, preencha ela com valores inteiros e após isso verifique se essa matriz é uma matriz identidade.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Escreva um programa para que mostre o menor e o maior valor de uma matriz 4 x 4.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Construa uma agenda médica, com os horários marcados para cada paciente. Será uma matriz 7 x 24, ou seja, contendo 7 dias e 24 horas no dia.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Escreva um programa que contenha 2 matriz 3 x 3 e uma matriz resultante da multiplicação das 2 matrizes anteriores.</a:t>
            </a:r>
          </a:p>
          <a:p>
            <a:pPr marL="457200" lvl="0" indent="-457200">
              <a:buSzPct val="100000"/>
              <a:buAutoNum type="arabicPeriod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Faça uma função que leia 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10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valores positivos e retorna a média aritmética dos mesmos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.</a:t>
            </a:r>
          </a:p>
          <a:p>
            <a:pPr marL="457200" lvl="0" indent="-457200">
              <a:buSzPct val="100000"/>
              <a:buAutoNum type="arabicPeriod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Faça um procedimento que lê 5 valores inteiros e retorna o maior e o menor deles.</a:t>
            </a:r>
            <a:endParaRPr lang="pt-BR" sz="2400" b="1" dirty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ransition spd="med">
    <p:fade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Shape 804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Questrial"/>
              <a:buNone/>
            </a:pPr>
            <a:r>
              <a:rPr lang="pt-BR" sz="4400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Aula </a:t>
            </a:r>
            <a:r>
              <a:rPr lang="pt-BR" sz="44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8</a:t>
            </a:r>
          </a:p>
        </p:txBody>
      </p:sp>
      <p:grpSp>
        <p:nvGrpSpPr>
          <p:cNvPr id="805" name="Shape 805"/>
          <p:cNvGrpSpPr/>
          <p:nvPr/>
        </p:nvGrpSpPr>
        <p:grpSpPr>
          <a:xfrm>
            <a:off x="1206603" y="2159088"/>
            <a:ext cx="8161539" cy="3420790"/>
            <a:chOff x="313812" y="6"/>
            <a:chExt cx="8161539" cy="3420790"/>
          </a:xfrm>
        </p:grpSpPr>
        <p:sp>
          <p:nvSpPr>
            <p:cNvPr id="806" name="Shape 806"/>
            <p:cNvSpPr/>
            <p:nvPr/>
          </p:nvSpPr>
          <p:spPr>
            <a:xfrm>
              <a:off x="3846401" y="5"/>
              <a:ext cx="2647500" cy="1824000"/>
            </a:xfrm>
            <a:prstGeom prst="roundRect">
              <a:avLst>
                <a:gd name="adj" fmla="val 16667"/>
              </a:avLst>
            </a:prstGeom>
            <a:solidFill>
              <a:srgbClr val="0989B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 flipH="1">
              <a:off x="313812" y="1171750"/>
              <a:ext cx="117900" cy="114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8" name="Shape 808"/>
            <p:cNvSpPr txBox="1"/>
            <p:nvPr/>
          </p:nvSpPr>
          <p:spPr>
            <a:xfrm>
              <a:off x="313850" y="1171750"/>
              <a:ext cx="117900" cy="114900"/>
            </a:xfrm>
            <a:prstGeom prst="rect">
              <a:avLst/>
            </a:prstGeom>
            <a:noFill/>
            <a:ln>
              <a:noFill/>
            </a:ln>
          </p:spPr>
          <p:txBody>
            <a:bodyPr lIns="256025" tIns="256025" rIns="256025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809" name="Shape 809"/>
            <p:cNvSpPr/>
            <p:nvPr/>
          </p:nvSpPr>
          <p:spPr>
            <a:xfrm>
              <a:off x="3040747" y="1979339"/>
              <a:ext cx="2241899" cy="14343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749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0" name="Shape 810"/>
            <p:cNvSpPr txBox="1"/>
            <p:nvPr/>
          </p:nvSpPr>
          <p:spPr>
            <a:xfrm>
              <a:off x="3980869" y="360367"/>
              <a:ext cx="2647499" cy="9822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2400">
                  <a:latin typeface="Questrial"/>
                  <a:ea typeface="Questrial"/>
                  <a:cs typeface="Questrial"/>
                  <a:sym typeface="Questrial"/>
                </a:rPr>
                <a:t>Procedimentos e funções</a:t>
              </a:r>
            </a:p>
          </p:txBody>
        </p:sp>
        <p:sp>
          <p:nvSpPr>
            <p:cNvPr id="811" name="Shape 811"/>
            <p:cNvSpPr/>
            <p:nvPr/>
          </p:nvSpPr>
          <p:spPr>
            <a:xfrm>
              <a:off x="5619791" y="1986496"/>
              <a:ext cx="2241900" cy="14343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3559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5827851" y="2368721"/>
              <a:ext cx="2647500" cy="839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3" name="Shape 813"/>
            <p:cNvSpPr txBox="1"/>
            <p:nvPr/>
          </p:nvSpPr>
          <p:spPr>
            <a:xfrm>
              <a:off x="5446851" y="2216321"/>
              <a:ext cx="2647500" cy="8397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1800" b="1">
                  <a:latin typeface="Questrial"/>
                  <a:ea typeface="Questrial"/>
                  <a:cs typeface="Questrial"/>
                  <a:sym typeface="Questrial"/>
                </a:rPr>
                <a:t>Utilização de parâmetros</a:t>
              </a:r>
            </a:p>
          </p:txBody>
        </p:sp>
      </p:grpSp>
      <p:sp>
        <p:nvSpPr>
          <p:cNvPr id="814" name="Shape 814"/>
          <p:cNvSpPr/>
          <p:nvPr/>
        </p:nvSpPr>
        <p:spPr>
          <a:xfrm>
            <a:off x="6731513" y="3124776"/>
            <a:ext cx="848700" cy="92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815" name="Shape 815"/>
          <p:cNvSpPr/>
          <p:nvPr/>
        </p:nvSpPr>
        <p:spPr>
          <a:xfrm>
            <a:off x="5581182" y="5045046"/>
            <a:ext cx="7923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3200" b="1" i="0" u="none" strike="noStrike" cap="none">
                <a:latin typeface="Arial"/>
                <a:ea typeface="Arial"/>
                <a:cs typeface="Arial"/>
                <a:sym typeface="Arial"/>
              </a:rPr>
              <a:t>a.</a:t>
            </a:r>
          </a:p>
        </p:txBody>
      </p:sp>
      <p:sp>
        <p:nvSpPr>
          <p:cNvPr id="816" name="Shape 816"/>
          <p:cNvSpPr txBox="1"/>
          <p:nvPr/>
        </p:nvSpPr>
        <p:spPr>
          <a:xfrm>
            <a:off x="3824774" y="4575875"/>
            <a:ext cx="2385600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Questrial"/>
              <a:buNone/>
            </a:pPr>
            <a:r>
              <a:rPr lang="pt-BR" sz="18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Escopo de variáveis</a:t>
            </a:r>
          </a:p>
        </p:txBody>
      </p:sp>
      <p:sp>
        <p:nvSpPr>
          <p:cNvPr id="817" name="Shape 817"/>
          <p:cNvSpPr/>
          <p:nvPr/>
        </p:nvSpPr>
        <p:spPr>
          <a:xfrm>
            <a:off x="8095782" y="5045046"/>
            <a:ext cx="7923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3200" b="1"/>
              <a:t>b</a:t>
            </a:r>
            <a:r>
              <a:rPr lang="pt-BR" sz="3200" b="1" i="0" u="none" strike="noStrike" cap="none"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</p:cSld>
  <p:clrMapOvr>
    <a:masterClrMapping/>
  </p:clrMapOvr>
  <p:transition spd="med">
    <p:fade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Escopo de variáveis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491960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O escopo de uma variável vai de acordo com o bloco que ela foi declarada.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A variável é criada no primeiro acesso a e destruída após sair do bloco de execução.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Portanto quando uma variável é criada dentro de um método, ou limitador de blocos, essa variável será destruída assim que o interpretador sair do método ou bloco delimitador.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Porém existem as variáveis globais, que são variáveis que podem ser acessadas por toda a classe, essas variáveis devem ser evitadas ao máximo ser utilizadas, pois são variáveis que estão expostas a alteração por qualquer parte do sistema.</a:t>
            </a:r>
            <a:endParaRPr lang="pt-BR" sz="24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9962296"/>
      </p:ext>
    </p:extLst>
  </p:cSld>
  <p:clrMapOvr>
    <a:masterClrMapping/>
  </p:clrMapOvr>
  <p:transition spd="med">
    <p:fad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Escopo de variáveis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491960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 err="1">
                <a:solidFill>
                  <a:srgbClr val="FF0000"/>
                </a:solidFill>
              </a:rPr>
              <a:t>import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javax.swing.JOptionPane</a:t>
            </a:r>
            <a:r>
              <a:rPr lang="pt-BR" sz="2200" b="1" dirty="0" smtClean="0">
                <a:solidFill>
                  <a:srgbClr val="FF0000"/>
                </a:solidFill>
              </a:rPr>
              <a:t>;</a:t>
            </a:r>
            <a:endParaRPr lang="pt-BR" sz="2200" b="1" dirty="0">
              <a:solidFill>
                <a:srgbClr val="FF0000"/>
              </a:solidFill>
            </a:endParaRP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 err="1">
                <a:solidFill>
                  <a:srgbClr val="FF0000"/>
                </a:solidFill>
              </a:rPr>
              <a:t>public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class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VariavelGlobal</a:t>
            </a:r>
            <a:r>
              <a:rPr lang="pt-BR" sz="2200" b="1" dirty="0">
                <a:solidFill>
                  <a:srgbClr val="FF0000"/>
                </a:solidFill>
              </a:rPr>
              <a:t>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</a:t>
            </a:r>
            <a:r>
              <a:rPr lang="pt-BR" sz="2200" b="1" dirty="0" err="1">
                <a:solidFill>
                  <a:srgbClr val="FF0000"/>
                </a:solidFill>
              </a:rPr>
              <a:t>static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int</a:t>
            </a:r>
            <a:r>
              <a:rPr lang="pt-BR" sz="2200" b="1" dirty="0">
                <a:solidFill>
                  <a:srgbClr val="FF0000"/>
                </a:solidFill>
              </a:rPr>
              <a:t> global;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</a:t>
            </a:r>
            <a:r>
              <a:rPr lang="pt-BR" sz="2200" b="1" dirty="0" err="1">
                <a:solidFill>
                  <a:srgbClr val="FF0000"/>
                </a:solidFill>
              </a:rPr>
              <a:t>public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static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void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main</a:t>
            </a:r>
            <a:r>
              <a:rPr lang="pt-BR" sz="2200" b="1" dirty="0">
                <a:solidFill>
                  <a:srgbClr val="FF0000"/>
                </a:solidFill>
              </a:rPr>
              <a:t>(</a:t>
            </a:r>
            <a:r>
              <a:rPr lang="pt-BR" sz="2200" b="1" dirty="0" err="1">
                <a:solidFill>
                  <a:srgbClr val="FF0000"/>
                </a:solidFill>
              </a:rPr>
              <a:t>String</a:t>
            </a:r>
            <a:r>
              <a:rPr lang="pt-BR" sz="2200" b="1" dirty="0">
                <a:solidFill>
                  <a:srgbClr val="FF0000"/>
                </a:solidFill>
              </a:rPr>
              <a:t>[] </a:t>
            </a:r>
            <a:r>
              <a:rPr lang="pt-BR" sz="2200" b="1" dirty="0" err="1">
                <a:solidFill>
                  <a:srgbClr val="FF0000"/>
                </a:solidFill>
              </a:rPr>
              <a:t>args</a:t>
            </a:r>
            <a:r>
              <a:rPr lang="pt-BR" sz="2200" b="1" dirty="0">
                <a:solidFill>
                  <a:srgbClr val="FF0000"/>
                </a:solidFill>
              </a:rPr>
              <a:t>)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	global = 10;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	</a:t>
            </a:r>
            <a:r>
              <a:rPr lang="pt-BR" sz="2200" b="1" dirty="0" err="1">
                <a:solidFill>
                  <a:srgbClr val="FF0000"/>
                </a:solidFill>
              </a:rPr>
              <a:t>JOptionPane.showMessageDialog</a:t>
            </a:r>
            <a:r>
              <a:rPr lang="pt-BR" sz="2200" b="1" dirty="0">
                <a:solidFill>
                  <a:srgbClr val="FF0000"/>
                </a:solidFill>
              </a:rPr>
              <a:t>(</a:t>
            </a:r>
            <a:r>
              <a:rPr lang="pt-BR" sz="2200" b="1" dirty="0" err="1">
                <a:solidFill>
                  <a:srgbClr val="FF0000"/>
                </a:solidFill>
              </a:rPr>
              <a:t>null</a:t>
            </a:r>
            <a:r>
              <a:rPr lang="pt-BR" sz="2200" b="1" dirty="0">
                <a:solidFill>
                  <a:srgbClr val="FF0000"/>
                </a:solidFill>
              </a:rPr>
              <a:t>, global);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	</a:t>
            </a:r>
            <a:r>
              <a:rPr lang="pt-BR" sz="2200" b="1" dirty="0" err="1">
                <a:solidFill>
                  <a:srgbClr val="FF0000"/>
                </a:solidFill>
              </a:rPr>
              <a:t>testeVariavelGlobal</a:t>
            </a:r>
            <a:r>
              <a:rPr lang="pt-BR" sz="2200" b="1" dirty="0">
                <a:solidFill>
                  <a:srgbClr val="FF0000"/>
                </a:solidFill>
              </a:rPr>
              <a:t>();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</a:t>
            </a:r>
            <a:r>
              <a:rPr lang="pt-BR" sz="2200" b="1" dirty="0" smtClean="0">
                <a:solidFill>
                  <a:srgbClr val="FF0000"/>
                </a:solidFill>
              </a:rPr>
              <a:t>}</a:t>
            </a:r>
            <a:endParaRPr lang="pt-BR" sz="2200" b="1" dirty="0">
              <a:solidFill>
                <a:srgbClr val="FF0000"/>
              </a:solidFill>
            </a:endParaRP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</a:t>
            </a:r>
            <a:r>
              <a:rPr lang="pt-BR" sz="2200" b="1" dirty="0" err="1">
                <a:solidFill>
                  <a:srgbClr val="FF0000"/>
                </a:solidFill>
              </a:rPr>
              <a:t>static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void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testeVariavelGlobal</a:t>
            </a:r>
            <a:r>
              <a:rPr lang="pt-BR" sz="2200" b="1" dirty="0">
                <a:solidFill>
                  <a:srgbClr val="FF0000"/>
                </a:solidFill>
              </a:rPr>
              <a:t>()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	</a:t>
            </a:r>
            <a:r>
              <a:rPr lang="pt-BR" sz="2200" b="1" dirty="0" err="1">
                <a:solidFill>
                  <a:srgbClr val="FF0000"/>
                </a:solidFill>
              </a:rPr>
              <a:t>JOptionPane.showMessageDialog</a:t>
            </a:r>
            <a:r>
              <a:rPr lang="pt-BR" sz="2200" b="1" dirty="0">
                <a:solidFill>
                  <a:srgbClr val="FF0000"/>
                </a:solidFill>
              </a:rPr>
              <a:t>(</a:t>
            </a:r>
            <a:r>
              <a:rPr lang="pt-BR" sz="2200" b="1" dirty="0" err="1">
                <a:solidFill>
                  <a:srgbClr val="FF0000"/>
                </a:solidFill>
              </a:rPr>
              <a:t>null</a:t>
            </a:r>
            <a:r>
              <a:rPr lang="pt-BR" sz="2200" b="1" dirty="0">
                <a:solidFill>
                  <a:srgbClr val="FF0000"/>
                </a:solidFill>
              </a:rPr>
              <a:t>, global);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}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}</a:t>
            </a:r>
            <a:endParaRPr lang="pt-BR" sz="2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188863"/>
      </p:ext>
    </p:extLst>
  </p:cSld>
  <p:clrMapOvr>
    <a:masterClrMapping/>
  </p:clrMapOvr>
  <p:transition spd="med">
    <p:fade/>
  </p:transition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Escopo de variáveis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491960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 err="1">
                <a:solidFill>
                  <a:srgbClr val="FF0000"/>
                </a:solidFill>
              </a:rPr>
              <a:t>import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javax.swing.JOptionPane</a:t>
            </a:r>
            <a:r>
              <a:rPr lang="pt-BR" sz="2200" b="1" dirty="0" smtClean="0">
                <a:solidFill>
                  <a:srgbClr val="FF0000"/>
                </a:solidFill>
              </a:rPr>
              <a:t>;</a:t>
            </a:r>
            <a:endParaRPr lang="pt-BR" sz="2200" b="1" dirty="0">
              <a:solidFill>
                <a:srgbClr val="FF0000"/>
              </a:solidFill>
            </a:endParaRP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 err="1">
                <a:solidFill>
                  <a:srgbClr val="FF0000"/>
                </a:solidFill>
              </a:rPr>
              <a:t>public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class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VariavelLocal</a:t>
            </a:r>
            <a:r>
              <a:rPr lang="pt-BR" sz="2200" b="1" dirty="0">
                <a:solidFill>
                  <a:srgbClr val="FF0000"/>
                </a:solidFill>
              </a:rPr>
              <a:t>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</a:t>
            </a:r>
            <a:r>
              <a:rPr lang="pt-BR" sz="2200" b="1" dirty="0" err="1">
                <a:solidFill>
                  <a:srgbClr val="FF0000"/>
                </a:solidFill>
              </a:rPr>
              <a:t>public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static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void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main</a:t>
            </a:r>
            <a:r>
              <a:rPr lang="pt-BR" sz="2200" b="1" dirty="0">
                <a:solidFill>
                  <a:srgbClr val="FF0000"/>
                </a:solidFill>
              </a:rPr>
              <a:t>(</a:t>
            </a:r>
            <a:r>
              <a:rPr lang="pt-BR" sz="2200" b="1" dirty="0" err="1">
                <a:solidFill>
                  <a:srgbClr val="FF0000"/>
                </a:solidFill>
              </a:rPr>
              <a:t>String</a:t>
            </a:r>
            <a:r>
              <a:rPr lang="pt-BR" sz="2200" b="1" dirty="0">
                <a:solidFill>
                  <a:srgbClr val="FF0000"/>
                </a:solidFill>
              </a:rPr>
              <a:t>[] </a:t>
            </a:r>
            <a:r>
              <a:rPr lang="pt-BR" sz="2200" b="1" dirty="0" err="1">
                <a:solidFill>
                  <a:srgbClr val="FF0000"/>
                </a:solidFill>
              </a:rPr>
              <a:t>args</a:t>
            </a:r>
            <a:r>
              <a:rPr lang="pt-BR" sz="2200" b="1" dirty="0">
                <a:solidFill>
                  <a:srgbClr val="FF0000"/>
                </a:solidFill>
              </a:rPr>
              <a:t>)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	</a:t>
            </a:r>
            <a:r>
              <a:rPr lang="pt-BR" sz="2200" b="1" dirty="0" err="1">
                <a:solidFill>
                  <a:srgbClr val="FF0000"/>
                </a:solidFill>
              </a:rPr>
              <a:t>int</a:t>
            </a:r>
            <a:r>
              <a:rPr lang="pt-BR" sz="2200" b="1" dirty="0">
                <a:solidFill>
                  <a:srgbClr val="FF0000"/>
                </a:solidFill>
              </a:rPr>
              <a:t> global = 10;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	</a:t>
            </a:r>
            <a:r>
              <a:rPr lang="pt-BR" sz="2200" b="1" dirty="0" err="1">
                <a:solidFill>
                  <a:srgbClr val="FF0000"/>
                </a:solidFill>
              </a:rPr>
              <a:t>JOptionPane.showMessageDialog</a:t>
            </a:r>
            <a:r>
              <a:rPr lang="pt-BR" sz="2200" b="1" dirty="0">
                <a:solidFill>
                  <a:srgbClr val="FF0000"/>
                </a:solidFill>
              </a:rPr>
              <a:t>(</a:t>
            </a:r>
            <a:r>
              <a:rPr lang="pt-BR" sz="2200" b="1" dirty="0" err="1">
                <a:solidFill>
                  <a:srgbClr val="FF0000"/>
                </a:solidFill>
              </a:rPr>
              <a:t>null</a:t>
            </a:r>
            <a:r>
              <a:rPr lang="pt-BR" sz="2200" b="1" dirty="0">
                <a:solidFill>
                  <a:srgbClr val="FF0000"/>
                </a:solidFill>
              </a:rPr>
              <a:t>, global);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	</a:t>
            </a:r>
            <a:r>
              <a:rPr lang="pt-BR" sz="2200" b="1" dirty="0" err="1">
                <a:solidFill>
                  <a:srgbClr val="FF0000"/>
                </a:solidFill>
              </a:rPr>
              <a:t>testeVariavelGlobal</a:t>
            </a:r>
            <a:r>
              <a:rPr lang="pt-BR" sz="2200" b="1" dirty="0">
                <a:solidFill>
                  <a:srgbClr val="FF0000"/>
                </a:solidFill>
              </a:rPr>
              <a:t>();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</a:t>
            </a:r>
            <a:r>
              <a:rPr lang="pt-BR" sz="2200" b="1" dirty="0" smtClean="0">
                <a:solidFill>
                  <a:srgbClr val="FF0000"/>
                </a:solidFill>
              </a:rPr>
              <a:t>}</a:t>
            </a:r>
            <a:endParaRPr lang="pt-BR" sz="2200" b="1" dirty="0">
              <a:solidFill>
                <a:srgbClr val="FF0000"/>
              </a:solidFill>
            </a:endParaRP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</a:t>
            </a:r>
            <a:r>
              <a:rPr lang="pt-BR" sz="2200" b="1" dirty="0" err="1">
                <a:solidFill>
                  <a:srgbClr val="FF0000"/>
                </a:solidFill>
              </a:rPr>
              <a:t>static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void</a:t>
            </a:r>
            <a:r>
              <a:rPr lang="pt-BR" sz="2200" b="1" dirty="0">
                <a:solidFill>
                  <a:srgbClr val="FF0000"/>
                </a:solidFill>
              </a:rPr>
              <a:t> </a:t>
            </a:r>
            <a:r>
              <a:rPr lang="pt-BR" sz="2200" b="1" dirty="0" err="1">
                <a:solidFill>
                  <a:srgbClr val="FF0000"/>
                </a:solidFill>
              </a:rPr>
              <a:t>testeVariavelGlobal</a:t>
            </a:r>
            <a:r>
              <a:rPr lang="pt-BR" sz="2200" b="1" dirty="0">
                <a:solidFill>
                  <a:srgbClr val="FF0000"/>
                </a:solidFill>
              </a:rPr>
              <a:t>()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	</a:t>
            </a:r>
            <a:r>
              <a:rPr lang="pt-BR" sz="2200" b="1" dirty="0" err="1">
                <a:solidFill>
                  <a:srgbClr val="FF0000"/>
                </a:solidFill>
              </a:rPr>
              <a:t>int</a:t>
            </a:r>
            <a:r>
              <a:rPr lang="pt-BR" sz="2200" b="1" dirty="0">
                <a:solidFill>
                  <a:srgbClr val="FF0000"/>
                </a:solidFill>
              </a:rPr>
              <a:t> global = 20;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	</a:t>
            </a:r>
            <a:r>
              <a:rPr lang="pt-BR" sz="2200" b="1" dirty="0" err="1">
                <a:solidFill>
                  <a:srgbClr val="FF0000"/>
                </a:solidFill>
              </a:rPr>
              <a:t>JOptionPane.showMessageDialog</a:t>
            </a:r>
            <a:r>
              <a:rPr lang="pt-BR" sz="2200" b="1" dirty="0">
                <a:solidFill>
                  <a:srgbClr val="FF0000"/>
                </a:solidFill>
              </a:rPr>
              <a:t>(</a:t>
            </a:r>
            <a:r>
              <a:rPr lang="pt-BR" sz="2200" b="1" dirty="0" err="1">
                <a:solidFill>
                  <a:srgbClr val="FF0000"/>
                </a:solidFill>
              </a:rPr>
              <a:t>null</a:t>
            </a:r>
            <a:r>
              <a:rPr lang="pt-BR" sz="2200" b="1" dirty="0">
                <a:solidFill>
                  <a:srgbClr val="FF0000"/>
                </a:solidFill>
              </a:rPr>
              <a:t>, global);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	}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200" b="1" dirty="0">
                <a:solidFill>
                  <a:srgbClr val="FF0000"/>
                </a:solidFill>
              </a:rPr>
              <a:t>}</a:t>
            </a:r>
            <a:endParaRPr lang="pt-BR" sz="2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513375"/>
      </p:ext>
    </p:extLst>
  </p:cSld>
  <p:clrMapOvr>
    <a:masterClrMapping/>
  </p:clrMapOvr>
  <p:transition spd="med">
    <p:fade/>
  </p:transition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Utilização de parâmetros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6720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Os parâmetros são passados por valores, ou seja, a variável que foi passada como parâmetro quando foi invocado o procedimento ou função, não é a mesma variável que que declaramos quando escrevemos o método.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endParaRPr lang="pt-BR" sz="24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147560"/>
      </p:ext>
    </p:extLst>
  </p:cSld>
  <p:clrMapOvr>
    <a:masterClrMapping/>
  </p:clrMapOvr>
  <p:transition spd="med">
    <p:fade/>
  </p:transition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Utilização de parâmetros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50581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 err="1">
                <a:solidFill>
                  <a:srgbClr val="FF0000"/>
                </a:solidFill>
              </a:rPr>
              <a:t>import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javax.swing.JOptionPane</a:t>
            </a:r>
            <a:r>
              <a:rPr lang="pt-BR" sz="1900" b="1" dirty="0">
                <a:solidFill>
                  <a:srgbClr val="FF0000"/>
                </a:solidFill>
              </a:rPr>
              <a:t>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 err="1">
                <a:solidFill>
                  <a:srgbClr val="FF0000"/>
                </a:solidFill>
              </a:rPr>
              <a:t>public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class</a:t>
            </a:r>
            <a:r>
              <a:rPr lang="pt-BR" sz="1900" b="1" dirty="0">
                <a:solidFill>
                  <a:srgbClr val="FF0000"/>
                </a:solidFill>
              </a:rPr>
              <a:t> Quadrado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>
                <a:solidFill>
                  <a:srgbClr val="FF0000"/>
                </a:solidFill>
              </a:rPr>
              <a:t>	</a:t>
            </a:r>
            <a:r>
              <a:rPr lang="pt-BR" sz="1900" b="1" dirty="0" err="1">
                <a:solidFill>
                  <a:srgbClr val="FF0000"/>
                </a:solidFill>
              </a:rPr>
              <a:t>public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static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void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main</a:t>
            </a:r>
            <a:r>
              <a:rPr lang="pt-BR" sz="1900" b="1" dirty="0">
                <a:solidFill>
                  <a:srgbClr val="FF0000"/>
                </a:solidFill>
              </a:rPr>
              <a:t>(</a:t>
            </a:r>
            <a:r>
              <a:rPr lang="pt-BR" sz="1900" b="1" dirty="0" err="1">
                <a:solidFill>
                  <a:srgbClr val="FF0000"/>
                </a:solidFill>
              </a:rPr>
              <a:t>String</a:t>
            </a:r>
            <a:r>
              <a:rPr lang="pt-BR" sz="1900" b="1" dirty="0">
                <a:solidFill>
                  <a:srgbClr val="FF0000"/>
                </a:solidFill>
              </a:rPr>
              <a:t>[] </a:t>
            </a:r>
            <a:r>
              <a:rPr lang="pt-BR" sz="1900" b="1" dirty="0" err="1">
                <a:solidFill>
                  <a:srgbClr val="FF0000"/>
                </a:solidFill>
              </a:rPr>
              <a:t>args</a:t>
            </a:r>
            <a:r>
              <a:rPr lang="pt-BR" sz="1900" b="1" dirty="0">
                <a:solidFill>
                  <a:srgbClr val="FF0000"/>
                </a:solidFill>
              </a:rPr>
              <a:t>)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>
                <a:solidFill>
                  <a:srgbClr val="FF0000"/>
                </a:solidFill>
              </a:rPr>
              <a:t>	</a:t>
            </a:r>
            <a:r>
              <a:rPr lang="pt-BR" sz="1900" b="1" dirty="0" smtClean="0">
                <a:solidFill>
                  <a:srgbClr val="FF0000"/>
                </a:solidFill>
              </a:rPr>
              <a:t>	</a:t>
            </a:r>
            <a:r>
              <a:rPr lang="pt-BR" sz="1900" b="1" dirty="0" err="1" smtClean="0">
                <a:solidFill>
                  <a:srgbClr val="FF0000"/>
                </a:solidFill>
              </a:rPr>
              <a:t>int</a:t>
            </a:r>
            <a:r>
              <a:rPr lang="pt-BR" sz="1900" b="1" dirty="0" smtClean="0">
                <a:solidFill>
                  <a:srgbClr val="FF0000"/>
                </a:solidFill>
              </a:rPr>
              <a:t> </a:t>
            </a:r>
            <a:r>
              <a:rPr lang="pt-BR" sz="1900" b="1" dirty="0">
                <a:solidFill>
                  <a:srgbClr val="FF0000"/>
                </a:solidFill>
              </a:rPr>
              <a:t>numero = 10;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>
                <a:solidFill>
                  <a:srgbClr val="FF0000"/>
                </a:solidFill>
              </a:rPr>
              <a:t>        </a:t>
            </a:r>
            <a:r>
              <a:rPr lang="pt-BR" sz="1900" b="1" dirty="0" smtClean="0">
                <a:solidFill>
                  <a:srgbClr val="FF0000"/>
                </a:solidFill>
              </a:rPr>
              <a:t>	</a:t>
            </a:r>
            <a:r>
              <a:rPr lang="pt-BR" sz="1900" b="1" dirty="0" err="1" smtClean="0">
                <a:solidFill>
                  <a:srgbClr val="FF0000"/>
                </a:solidFill>
              </a:rPr>
              <a:t>int</a:t>
            </a:r>
            <a:r>
              <a:rPr lang="pt-BR" sz="1900" b="1" dirty="0" smtClean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numero_quadrado</a:t>
            </a:r>
            <a:r>
              <a:rPr lang="pt-BR" sz="1900" b="1" dirty="0">
                <a:solidFill>
                  <a:srgbClr val="FF0000"/>
                </a:solidFill>
              </a:rPr>
              <a:t> = quadrado(numero);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>
                <a:solidFill>
                  <a:srgbClr val="FF0000"/>
                </a:solidFill>
              </a:rPr>
              <a:t>        </a:t>
            </a:r>
            <a:r>
              <a:rPr lang="pt-BR" sz="1900" b="1" dirty="0" smtClean="0">
                <a:solidFill>
                  <a:srgbClr val="FF0000"/>
                </a:solidFill>
              </a:rPr>
              <a:t>	</a:t>
            </a:r>
            <a:r>
              <a:rPr lang="pt-BR" sz="1900" b="1" dirty="0" err="1" smtClean="0">
                <a:solidFill>
                  <a:srgbClr val="FF0000"/>
                </a:solidFill>
              </a:rPr>
              <a:t>JOptionPane.showMessageDialog</a:t>
            </a:r>
            <a:r>
              <a:rPr lang="pt-BR" sz="1900" b="1" dirty="0" smtClean="0">
                <a:solidFill>
                  <a:srgbClr val="FF0000"/>
                </a:solidFill>
              </a:rPr>
              <a:t>(</a:t>
            </a:r>
            <a:r>
              <a:rPr lang="pt-BR" sz="1900" b="1" dirty="0" err="1" smtClean="0">
                <a:solidFill>
                  <a:srgbClr val="FF0000"/>
                </a:solidFill>
              </a:rPr>
              <a:t>null</a:t>
            </a:r>
            <a:r>
              <a:rPr lang="pt-BR" sz="1900" b="1" dirty="0">
                <a:solidFill>
                  <a:srgbClr val="FF0000"/>
                </a:solidFill>
              </a:rPr>
              <a:t>, numero + " elevado ao quadrado é " + </a:t>
            </a:r>
            <a:r>
              <a:rPr lang="pt-BR" sz="1900" b="1" dirty="0" err="1">
                <a:solidFill>
                  <a:srgbClr val="FF0000"/>
                </a:solidFill>
              </a:rPr>
              <a:t>numero_quadrado</a:t>
            </a:r>
            <a:r>
              <a:rPr lang="pt-BR" sz="1900" b="1" dirty="0">
                <a:solidFill>
                  <a:srgbClr val="FF0000"/>
                </a:solidFill>
              </a:rPr>
              <a:t>);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>
                <a:solidFill>
                  <a:srgbClr val="FF0000"/>
                </a:solidFill>
              </a:rPr>
              <a:t>	}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>
                <a:solidFill>
                  <a:srgbClr val="FF0000"/>
                </a:solidFill>
              </a:rPr>
              <a:t>	</a:t>
            </a:r>
            <a:r>
              <a:rPr lang="pt-BR" sz="1900" b="1" dirty="0" err="1">
                <a:solidFill>
                  <a:srgbClr val="FF0000"/>
                </a:solidFill>
              </a:rPr>
              <a:t>public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static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int</a:t>
            </a:r>
            <a:r>
              <a:rPr lang="pt-BR" sz="1900" b="1" dirty="0">
                <a:solidFill>
                  <a:srgbClr val="FF0000"/>
                </a:solidFill>
              </a:rPr>
              <a:t> quadrado(</a:t>
            </a:r>
            <a:r>
              <a:rPr lang="pt-BR" sz="1900" b="1" dirty="0" err="1">
                <a:solidFill>
                  <a:srgbClr val="FF0000"/>
                </a:solidFill>
              </a:rPr>
              <a:t>int</a:t>
            </a:r>
            <a:r>
              <a:rPr lang="pt-BR" sz="1900" b="1" dirty="0">
                <a:solidFill>
                  <a:srgbClr val="FF0000"/>
                </a:solidFill>
              </a:rPr>
              <a:t> num</a:t>
            </a:r>
            <a:r>
              <a:rPr lang="pt-BR" sz="1900" b="1" dirty="0" smtClean="0">
                <a:solidFill>
                  <a:srgbClr val="FF0000"/>
                </a:solidFill>
              </a:rPr>
              <a:t>) {</a:t>
            </a:r>
            <a:endParaRPr lang="pt-BR" sz="1900" b="1" dirty="0">
              <a:solidFill>
                <a:srgbClr val="FF0000"/>
              </a:solidFill>
            </a:endParaRP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>
                <a:solidFill>
                  <a:srgbClr val="FF0000"/>
                </a:solidFill>
              </a:rPr>
              <a:t>        </a:t>
            </a:r>
            <a:r>
              <a:rPr lang="pt-BR" sz="1900" b="1" dirty="0" smtClean="0">
                <a:solidFill>
                  <a:srgbClr val="FF0000"/>
                </a:solidFill>
              </a:rPr>
              <a:t>	</a:t>
            </a:r>
            <a:r>
              <a:rPr lang="pt-BR" sz="1900" b="1" dirty="0" err="1" smtClean="0">
                <a:solidFill>
                  <a:srgbClr val="FF0000"/>
                </a:solidFill>
              </a:rPr>
              <a:t>int</a:t>
            </a:r>
            <a:r>
              <a:rPr lang="pt-BR" sz="1900" b="1" dirty="0" smtClean="0">
                <a:solidFill>
                  <a:srgbClr val="FF0000"/>
                </a:solidFill>
              </a:rPr>
              <a:t> </a:t>
            </a:r>
            <a:r>
              <a:rPr lang="pt-BR" sz="1900" b="1" dirty="0">
                <a:solidFill>
                  <a:srgbClr val="FF0000"/>
                </a:solidFill>
              </a:rPr>
              <a:t>quadrado;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>
                <a:solidFill>
                  <a:srgbClr val="FF0000"/>
                </a:solidFill>
              </a:rPr>
              <a:t>        </a:t>
            </a:r>
            <a:r>
              <a:rPr lang="pt-BR" sz="1900" b="1" dirty="0" smtClean="0">
                <a:solidFill>
                  <a:srgbClr val="FF0000"/>
                </a:solidFill>
              </a:rPr>
              <a:t>	quadrado </a:t>
            </a:r>
            <a:r>
              <a:rPr lang="pt-BR" sz="1900" b="1" dirty="0">
                <a:solidFill>
                  <a:srgbClr val="FF0000"/>
                </a:solidFill>
              </a:rPr>
              <a:t>= num * num;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>
                <a:solidFill>
                  <a:srgbClr val="FF0000"/>
                </a:solidFill>
              </a:rPr>
              <a:t>        </a:t>
            </a:r>
            <a:r>
              <a:rPr lang="pt-BR" sz="1900" b="1" dirty="0" smtClean="0">
                <a:solidFill>
                  <a:srgbClr val="FF0000"/>
                </a:solidFill>
              </a:rPr>
              <a:t>	</a:t>
            </a:r>
            <a:r>
              <a:rPr lang="pt-BR" sz="1900" b="1" dirty="0" err="1" smtClean="0">
                <a:solidFill>
                  <a:srgbClr val="FF0000"/>
                </a:solidFill>
              </a:rPr>
              <a:t>return</a:t>
            </a:r>
            <a:r>
              <a:rPr lang="pt-BR" sz="1900" b="1" dirty="0" smtClean="0">
                <a:solidFill>
                  <a:srgbClr val="FF0000"/>
                </a:solidFill>
              </a:rPr>
              <a:t> </a:t>
            </a:r>
            <a:r>
              <a:rPr lang="pt-BR" sz="1900" b="1" dirty="0">
                <a:solidFill>
                  <a:srgbClr val="FF0000"/>
                </a:solidFill>
              </a:rPr>
              <a:t>quadrado;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>
                <a:solidFill>
                  <a:srgbClr val="FF0000"/>
                </a:solidFill>
              </a:rPr>
              <a:t>    </a:t>
            </a:r>
            <a:r>
              <a:rPr lang="pt-BR" sz="1900" b="1" dirty="0" smtClean="0">
                <a:solidFill>
                  <a:srgbClr val="FF0000"/>
                </a:solidFill>
              </a:rPr>
              <a:t>	}</a:t>
            </a:r>
            <a:endParaRPr lang="pt-BR" sz="1900" b="1" dirty="0">
              <a:solidFill>
                <a:srgbClr val="FF0000"/>
              </a:solidFill>
            </a:endParaRP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900" b="1" dirty="0">
                <a:solidFill>
                  <a:srgbClr val="FF0000"/>
                </a:solidFill>
              </a:rPr>
              <a:t>}</a:t>
            </a:r>
            <a:endParaRPr lang="pt-BR" sz="19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877272"/>
      </p:ext>
    </p:extLst>
  </p:cSld>
  <p:clrMapOvr>
    <a:masterClrMapping/>
  </p:clrMapOvr>
  <p:transition spd="med">
    <p:fade/>
  </p:transition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Shape 798"/>
          <p:cNvSpPr txBox="1"/>
          <p:nvPr/>
        </p:nvSpPr>
        <p:spPr>
          <a:xfrm>
            <a:off x="1295400" y="428461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 dirty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799" name="Shape 799"/>
          <p:cNvSpPr txBox="1"/>
          <p:nvPr/>
        </p:nvSpPr>
        <p:spPr>
          <a:xfrm>
            <a:off x="1191490" y="1457294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lvl="0" indent="-457200">
              <a:buSzPct val="100000"/>
              <a:buAutoNum type="arabicPeriod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Faça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uma função que recebe um valor inteiro e verifica se o valor é par ou ímpar. A função deve retornar um valor booleano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.</a:t>
            </a:r>
            <a:endParaRPr lang="pt-BR" sz="2400" b="1" dirty="0">
              <a:latin typeface="Garamond"/>
              <a:ea typeface="Garamond"/>
              <a:cs typeface="Garamond"/>
              <a:sym typeface="Garamond"/>
            </a:endParaRPr>
          </a:p>
          <a:p>
            <a:pPr marL="457200" lvl="0" indent="-457200">
              <a:buSzPct val="100000"/>
              <a:buAutoNum type="arabicPeriod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Faça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um procedimento que recebe a idade de um nadador por parâmetro e retorna , também por parâmetro, a categoria desse nadador de acordo com a tabela abaixo:  </a:t>
            </a: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Idade						Categoria</a:t>
            </a:r>
            <a:endParaRPr lang="pt-BR" sz="2400" b="1" dirty="0">
              <a:latin typeface="Garamond"/>
              <a:ea typeface="Garamond"/>
              <a:cs typeface="Garamond"/>
              <a:sym typeface="Garamond"/>
            </a:endParaRP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5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a 7 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anos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				</a:t>
            </a: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Infantil </a:t>
            </a:r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A</a:t>
            </a: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8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a 10 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anos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				</a:t>
            </a: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Infantil </a:t>
            </a:r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B</a:t>
            </a:r>
          </a:p>
          <a:p>
            <a:pPr lvl="1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11-13 anos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				</a:t>
            </a: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Juvenil </a:t>
            </a:r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A</a:t>
            </a: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14-17 anos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				</a:t>
            </a: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Juvenil </a:t>
            </a:r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B</a:t>
            </a: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Maiores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de 18 anos (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inclusive)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	</a:t>
            </a: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  <a:latin typeface="Garamond"/>
                <a:ea typeface="Garamond"/>
                <a:cs typeface="Garamond"/>
                <a:sym typeface="Garamond"/>
              </a:rPr>
              <a:t>Adulto</a:t>
            </a:r>
            <a:endParaRPr lang="pt-BR" sz="2400" b="1" dirty="0">
              <a:solidFill>
                <a:schemeClr val="accent1">
                  <a:lumMod val="50000"/>
                </a:schemeClr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993952995"/>
      </p:ext>
    </p:extLst>
  </p:cSld>
  <p:clrMapOvr>
    <a:masterClrMapping/>
  </p:clrMapOvr>
  <p:transition spd="med">
    <p:fade/>
  </p:transition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Shape 798"/>
          <p:cNvSpPr txBox="1"/>
          <p:nvPr/>
        </p:nvSpPr>
        <p:spPr>
          <a:xfrm>
            <a:off x="1295400" y="428461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 dirty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799" name="Shape 799"/>
          <p:cNvSpPr txBox="1"/>
          <p:nvPr/>
        </p:nvSpPr>
        <p:spPr>
          <a:xfrm>
            <a:off x="1191490" y="1429584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lvl="0" indent="-457200">
              <a:buSzPct val="100000"/>
              <a:buFont typeface="+mj-lt"/>
              <a:buAutoNum type="arabicPeriod" startAt="3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Escreva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um procedimento que recebes 3 valores reais X, Y e Z 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e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que verifique se esses valores podem ser os comprimentos dos lados de um triângulo e, 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neste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caso, retornar qual o tipo de triângulo formado. </a:t>
            </a:r>
          </a:p>
          <a:p>
            <a:pPr lvl="0">
              <a:buSzPct val="100000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Para que X, Y e Z formem um triângulo é necessário que a seguinte propriedade seja satisfeita: </a:t>
            </a: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o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comprimento de cada lado de um triângulo é menor do que a soma do comprimento dos outros dois 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lados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. </a:t>
            </a:r>
          </a:p>
          <a:p>
            <a:pPr lvl="0">
              <a:buSzPct val="100000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O procedimento deve identificar o tipo de triângulo formado observando as seguintes definições:</a:t>
            </a:r>
          </a:p>
          <a:p>
            <a:pPr marL="457200" lvl="0" indent="-457200">
              <a:buSzPct val="100000"/>
              <a:buAutoNum type="arabicPeriod" startAt="4"/>
            </a:pPr>
            <a:endParaRPr lang="pt-BR" sz="2400" b="1" dirty="0">
              <a:latin typeface="Garamond"/>
              <a:ea typeface="Garamond"/>
              <a:cs typeface="Garamond"/>
              <a:sym typeface="Garamond"/>
            </a:endParaRPr>
          </a:p>
          <a:p>
            <a:pPr lvl="0">
              <a:buSzPct val="100000"/>
            </a:pP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Triângulo Equilátero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: os comprimentos dos 3 lados são iguais.</a:t>
            </a:r>
          </a:p>
          <a:p>
            <a:pPr lvl="0">
              <a:buSzPct val="100000"/>
            </a:pP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Triângulo Isósceles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: os comprimentos de 2 lados são iguais.</a:t>
            </a:r>
          </a:p>
          <a:p>
            <a:pPr lvl="0">
              <a:buSzPct val="100000"/>
            </a:pP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Triângulo Escaleno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: os comprimentos dos 3 lados são diferentes.</a:t>
            </a:r>
            <a:endParaRPr lang="pt-BR" sz="2400" b="1" dirty="0">
              <a:latin typeface="Garamond"/>
              <a:ea typeface="Garamond"/>
              <a:cs typeface="Garamond"/>
              <a:sym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289944449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Configurar o Java</a:t>
            </a:r>
          </a:p>
        </p:txBody>
      </p:sp>
      <p:sp>
        <p:nvSpPr>
          <p:cNvPr id="222" name="Shape 222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65760" marR="0" lvl="0" indent="-3530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4º clique no botão 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Novo</a:t>
            </a: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 nas variáveis do sistema;</a:t>
            </a:r>
          </a:p>
        </p:txBody>
      </p:sp>
      <p:pic>
        <p:nvPicPr>
          <p:cNvPr id="2050" name="Picture 2" descr="https://lh4.googleusercontent.com/P1jGdJiepC7PkSKHXAFL6SKoSwiTV1E9HqIv2CHlmMQHbPE8kTn-epRftzjAlYZogrnXleGsjDuibvNM_LMqMC_tsU5Kt7HrgsJeT8l21oQzZZC0OpszEtmjMKh73jyTvE0ueQ0Wer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2787" y="3412699"/>
            <a:ext cx="5686425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>
    <p:fade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Shape 798"/>
          <p:cNvSpPr txBox="1"/>
          <p:nvPr/>
        </p:nvSpPr>
        <p:spPr>
          <a:xfrm>
            <a:off x="1295400" y="428461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 dirty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799" name="Shape 799"/>
          <p:cNvSpPr txBox="1"/>
          <p:nvPr/>
        </p:nvSpPr>
        <p:spPr>
          <a:xfrm>
            <a:off x="1191490" y="1429584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lvl="0" indent="-457200">
              <a:buSzPct val="100000"/>
              <a:buFont typeface="+mj-lt"/>
              <a:buAutoNum type="arabicPeriod" startAt="4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Faça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uma função que recebe a média final de um aluno por parâmetro e retorna o seu conceito, conforme a tabela abaixo:</a:t>
            </a: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Nota					Conceito</a:t>
            </a:r>
            <a:endParaRPr lang="pt-BR" sz="2400" b="1" dirty="0">
              <a:latin typeface="Garamond"/>
              <a:ea typeface="Garamond"/>
              <a:cs typeface="Garamond"/>
              <a:sym typeface="Garamond"/>
            </a:endParaRP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de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0,0 a 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4,9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			</a:t>
            </a:r>
            <a:r>
              <a:rPr lang="pt-BR" sz="2400" b="1" dirty="0" smtClean="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D</a:t>
            </a:r>
            <a:endParaRPr lang="pt-BR" sz="2400" b="1" dirty="0">
              <a:solidFill>
                <a:schemeClr val="accent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de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5,0 a 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6,9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			</a:t>
            </a:r>
            <a:r>
              <a:rPr lang="pt-BR" sz="2400" b="1" dirty="0" smtClean="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C</a:t>
            </a:r>
            <a:endParaRPr lang="pt-BR" sz="2400" b="1" dirty="0">
              <a:solidFill>
                <a:schemeClr val="accent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de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7,0 a 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8,9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			</a:t>
            </a:r>
            <a:r>
              <a:rPr lang="pt-BR" sz="2400" b="1" dirty="0" smtClean="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B</a:t>
            </a:r>
            <a:endParaRPr lang="pt-BR" sz="2400" b="1" dirty="0">
              <a:solidFill>
                <a:schemeClr val="accent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de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9,0 a 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10,0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			</a:t>
            </a:r>
            <a:r>
              <a:rPr lang="pt-BR" sz="2400" b="1" dirty="0" smtClean="0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A</a:t>
            </a:r>
          </a:p>
          <a:p>
            <a:pPr lvl="0">
              <a:buSzPct val="100000"/>
            </a:pPr>
            <a:endParaRPr lang="pt-BR" sz="2400" b="1" dirty="0" smtClean="0">
              <a:latin typeface="Garamond"/>
              <a:ea typeface="Garamond"/>
              <a:cs typeface="Garamond"/>
              <a:sym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847200434"/>
      </p:ext>
    </p:extLst>
  </p:cSld>
  <p:clrMapOvr>
    <a:masterClrMapping/>
  </p:clrMapOvr>
  <p:transition spd="med">
    <p:fade/>
  </p:transition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Shape 822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Questrial"/>
              <a:buNone/>
            </a:pPr>
            <a:r>
              <a:rPr lang="pt-BR" sz="4400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Aula </a:t>
            </a:r>
            <a:r>
              <a:rPr lang="pt-BR" sz="44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9</a:t>
            </a:r>
          </a:p>
        </p:txBody>
      </p:sp>
      <p:grpSp>
        <p:nvGrpSpPr>
          <p:cNvPr id="823" name="Shape 823"/>
          <p:cNvGrpSpPr/>
          <p:nvPr/>
        </p:nvGrpSpPr>
        <p:grpSpPr>
          <a:xfrm>
            <a:off x="1130403" y="2159088"/>
            <a:ext cx="8161539" cy="3420790"/>
            <a:chOff x="313812" y="6"/>
            <a:chExt cx="8161539" cy="3420790"/>
          </a:xfrm>
        </p:grpSpPr>
        <p:sp>
          <p:nvSpPr>
            <p:cNvPr id="824" name="Shape 824"/>
            <p:cNvSpPr/>
            <p:nvPr/>
          </p:nvSpPr>
          <p:spPr>
            <a:xfrm>
              <a:off x="3846401" y="5"/>
              <a:ext cx="2647500" cy="1824000"/>
            </a:xfrm>
            <a:prstGeom prst="roundRect">
              <a:avLst>
                <a:gd name="adj" fmla="val 16667"/>
              </a:avLst>
            </a:prstGeom>
            <a:solidFill>
              <a:srgbClr val="0989B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 flipH="1">
              <a:off x="313812" y="1171750"/>
              <a:ext cx="117900" cy="114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6" name="Shape 826"/>
            <p:cNvSpPr txBox="1"/>
            <p:nvPr/>
          </p:nvSpPr>
          <p:spPr>
            <a:xfrm>
              <a:off x="313850" y="1171750"/>
              <a:ext cx="117900" cy="114900"/>
            </a:xfrm>
            <a:prstGeom prst="rect">
              <a:avLst/>
            </a:prstGeom>
            <a:noFill/>
            <a:ln>
              <a:noFill/>
            </a:ln>
          </p:spPr>
          <p:txBody>
            <a:bodyPr lIns="256025" tIns="256025" rIns="256025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827" name="Shape 827"/>
            <p:cNvSpPr/>
            <p:nvPr/>
          </p:nvSpPr>
          <p:spPr>
            <a:xfrm>
              <a:off x="3040747" y="1979339"/>
              <a:ext cx="2241899" cy="14343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749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8" name="Shape 828"/>
            <p:cNvSpPr txBox="1"/>
            <p:nvPr/>
          </p:nvSpPr>
          <p:spPr>
            <a:xfrm>
              <a:off x="3980869" y="360367"/>
              <a:ext cx="2647499" cy="9822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2400">
                  <a:latin typeface="Questrial"/>
                  <a:ea typeface="Questrial"/>
                  <a:cs typeface="Questrial"/>
                  <a:sym typeface="Questrial"/>
                </a:rPr>
                <a:t>Procedimentos e funções</a:t>
              </a:r>
            </a:p>
          </p:txBody>
        </p:sp>
        <p:sp>
          <p:nvSpPr>
            <p:cNvPr id="829" name="Shape 829"/>
            <p:cNvSpPr/>
            <p:nvPr/>
          </p:nvSpPr>
          <p:spPr>
            <a:xfrm>
              <a:off x="5619791" y="1986496"/>
              <a:ext cx="2241900" cy="14343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3559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5827851" y="2368721"/>
              <a:ext cx="2647500" cy="839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1" name="Shape 831"/>
            <p:cNvSpPr txBox="1"/>
            <p:nvPr/>
          </p:nvSpPr>
          <p:spPr>
            <a:xfrm>
              <a:off x="5446859" y="2216317"/>
              <a:ext cx="2548499" cy="8397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1800" b="1">
                  <a:latin typeface="Questrial"/>
                  <a:ea typeface="Questrial"/>
                  <a:cs typeface="Questrial"/>
                  <a:sym typeface="Questrial"/>
                </a:rPr>
                <a:t>Refinamento sucessivo</a:t>
              </a:r>
            </a:p>
          </p:txBody>
        </p:sp>
      </p:grpSp>
      <p:sp>
        <p:nvSpPr>
          <p:cNvPr id="832" name="Shape 832"/>
          <p:cNvSpPr/>
          <p:nvPr/>
        </p:nvSpPr>
        <p:spPr>
          <a:xfrm>
            <a:off x="6655313" y="3124776"/>
            <a:ext cx="848700" cy="92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833" name="Shape 833"/>
          <p:cNvSpPr/>
          <p:nvPr/>
        </p:nvSpPr>
        <p:spPr>
          <a:xfrm>
            <a:off x="5504982" y="5045046"/>
            <a:ext cx="7923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3200" b="1" i="0" u="none" strike="noStrike" cap="none">
                <a:latin typeface="Arial"/>
                <a:ea typeface="Arial"/>
                <a:cs typeface="Arial"/>
                <a:sym typeface="Arial"/>
              </a:rPr>
              <a:t>a.</a:t>
            </a:r>
          </a:p>
        </p:txBody>
      </p:sp>
      <p:sp>
        <p:nvSpPr>
          <p:cNvPr id="834" name="Shape 834"/>
          <p:cNvSpPr txBox="1"/>
          <p:nvPr/>
        </p:nvSpPr>
        <p:spPr>
          <a:xfrm>
            <a:off x="3748574" y="4575875"/>
            <a:ext cx="2385600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Questrial"/>
              <a:buNone/>
            </a:pPr>
            <a:r>
              <a:rPr lang="pt-BR" sz="18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Recursividade</a:t>
            </a:r>
          </a:p>
        </p:txBody>
      </p:sp>
      <p:sp>
        <p:nvSpPr>
          <p:cNvPr id="835" name="Shape 835"/>
          <p:cNvSpPr/>
          <p:nvPr/>
        </p:nvSpPr>
        <p:spPr>
          <a:xfrm>
            <a:off x="8019582" y="5045046"/>
            <a:ext cx="7923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3200" b="1"/>
              <a:t>b</a:t>
            </a:r>
            <a:r>
              <a:rPr lang="pt-BR" sz="3200" b="1" i="0" u="none" strike="noStrike" cap="none"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</p:cSld>
  <p:clrMapOvr>
    <a:masterClrMapping/>
  </p:clrMapOvr>
  <p:transition spd="med">
    <p:fade/>
  </p:transition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Recursividade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491960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chemeClr val="dk1"/>
                </a:solidFill>
              </a:rPr>
              <a:t>A recursividade trabalha de forma similar a </a:t>
            </a:r>
            <a:r>
              <a:rPr lang="pt-BR" sz="2400" b="1" dirty="0" smtClean="0">
                <a:solidFill>
                  <a:schemeClr val="dk1"/>
                </a:solidFill>
              </a:rPr>
              <a:t>uma repetição</a:t>
            </a:r>
            <a:r>
              <a:rPr lang="pt-BR" sz="2400" b="1" dirty="0">
                <a:solidFill>
                  <a:schemeClr val="dk1"/>
                </a:solidFill>
              </a:rPr>
              <a:t>, </a:t>
            </a:r>
            <a:r>
              <a:rPr lang="pt-BR" sz="2400" b="1" dirty="0" smtClean="0">
                <a:solidFill>
                  <a:schemeClr val="dk1"/>
                </a:solidFill>
              </a:rPr>
              <a:t>na verdade </a:t>
            </a:r>
            <a:r>
              <a:rPr lang="pt-BR" sz="2400" b="1" dirty="0">
                <a:solidFill>
                  <a:schemeClr val="dk1"/>
                </a:solidFill>
              </a:rPr>
              <a:t>tudo que fazemos em laço, pode ser feito </a:t>
            </a:r>
            <a:r>
              <a:rPr lang="pt-BR" sz="2400" b="1" dirty="0" smtClean="0">
                <a:solidFill>
                  <a:schemeClr val="dk1"/>
                </a:solidFill>
              </a:rPr>
              <a:t>em recursividade.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 smtClean="0">
                <a:solidFill>
                  <a:schemeClr val="dk1"/>
                </a:solidFill>
              </a:rPr>
              <a:t>A recursividade nada mais é do que uma função dentro da outra, uma pilha.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 smtClean="0">
                <a:solidFill>
                  <a:schemeClr val="dk1"/>
                </a:solidFill>
              </a:rPr>
              <a:t>A estrutura dessa pilha consiste em realizar as chamadas até a base (caso base) e trazer os cálculos ou rotinas de cada instrução até o topo.</a:t>
            </a:r>
            <a:endParaRPr lang="pt-BR" sz="2400" b="1" dirty="0" smtClean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769568"/>
      </p:ext>
    </p:extLst>
  </p:cSld>
  <p:clrMapOvr>
    <a:masterClrMapping/>
  </p:clrMapOvr>
  <p:transition spd="med">
    <p:fade/>
  </p:transition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Recursividade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491960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 smtClean="0">
                <a:solidFill>
                  <a:schemeClr val="dk1"/>
                </a:solidFill>
              </a:rPr>
              <a:t>Sempre que trabalhar com fatorial temos que definir um caso base, para que assim o sistema não fique em loop infinito.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 smtClean="0">
                <a:solidFill>
                  <a:schemeClr val="dk1"/>
                </a:solidFill>
              </a:rPr>
              <a:t>No caso a seguir da fatorial que veremos, o caso base é o fatorial de 0, sempre que o número passado por parâmetro for 0, deve retornar o número 1.</a:t>
            </a:r>
            <a:endParaRPr lang="pt-BR" sz="24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593418"/>
      </p:ext>
    </p:extLst>
  </p:cSld>
  <p:clrMapOvr>
    <a:masterClrMapping/>
  </p:clrMapOvr>
  <p:transition spd="med">
    <p:fade/>
  </p:transition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Recursividade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491960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endParaRPr lang="pt-BR" sz="2400" b="1" dirty="0">
              <a:solidFill>
                <a:schemeClr val="dk1"/>
              </a:solidFill>
            </a:endParaRPr>
          </a:p>
        </p:txBody>
      </p:sp>
      <p:pic>
        <p:nvPicPr>
          <p:cNvPr id="1026" name="Picture 2" descr="Resultado de imag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748" y="1556476"/>
            <a:ext cx="9407237" cy="4371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6507489"/>
      </p:ext>
    </p:extLst>
  </p:cSld>
  <p:clrMapOvr>
    <a:masterClrMapping/>
  </p:clrMapOvr>
  <p:transition spd="med">
    <p:fade/>
  </p:transition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Recursividade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284136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 err="1">
                <a:solidFill>
                  <a:srgbClr val="FF0000"/>
                </a:solidFill>
              </a:rPr>
              <a:t>import</a:t>
            </a:r>
            <a:r>
              <a:rPr lang="pt-BR" sz="1750" b="1" dirty="0">
                <a:solidFill>
                  <a:srgbClr val="FF0000"/>
                </a:solidFill>
              </a:rPr>
              <a:t> </a:t>
            </a:r>
            <a:r>
              <a:rPr lang="pt-BR" sz="1750" b="1" dirty="0" err="1">
                <a:solidFill>
                  <a:srgbClr val="FF0000"/>
                </a:solidFill>
              </a:rPr>
              <a:t>javax.swing.JOptionPane</a:t>
            </a:r>
            <a:r>
              <a:rPr lang="pt-BR" sz="1750" b="1" dirty="0">
                <a:solidFill>
                  <a:srgbClr val="FF0000"/>
                </a:solidFill>
              </a:rPr>
              <a:t>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 err="1">
                <a:solidFill>
                  <a:srgbClr val="FF0000"/>
                </a:solidFill>
              </a:rPr>
              <a:t>public</a:t>
            </a:r>
            <a:r>
              <a:rPr lang="pt-BR" sz="1750" b="1" dirty="0">
                <a:solidFill>
                  <a:srgbClr val="FF0000"/>
                </a:solidFill>
              </a:rPr>
              <a:t> </a:t>
            </a:r>
            <a:r>
              <a:rPr lang="pt-BR" sz="1750" b="1" dirty="0" err="1">
                <a:solidFill>
                  <a:srgbClr val="FF0000"/>
                </a:solidFill>
              </a:rPr>
              <a:t>class</a:t>
            </a:r>
            <a:r>
              <a:rPr lang="pt-BR" sz="1750" b="1" dirty="0">
                <a:solidFill>
                  <a:srgbClr val="FF0000"/>
                </a:solidFill>
              </a:rPr>
              <a:t> </a:t>
            </a:r>
            <a:r>
              <a:rPr lang="pt-BR" sz="1750" b="1" dirty="0" err="1">
                <a:solidFill>
                  <a:srgbClr val="FF0000"/>
                </a:solidFill>
              </a:rPr>
              <a:t>FatorialRecursividade</a:t>
            </a:r>
            <a:r>
              <a:rPr lang="pt-BR" sz="1750" b="1" dirty="0">
                <a:solidFill>
                  <a:srgbClr val="FF0000"/>
                </a:solidFill>
              </a:rPr>
              <a:t>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>
                <a:solidFill>
                  <a:srgbClr val="FF0000"/>
                </a:solidFill>
              </a:rPr>
              <a:t>	</a:t>
            </a:r>
            <a:r>
              <a:rPr lang="pt-BR" sz="1750" b="1" dirty="0" err="1">
                <a:solidFill>
                  <a:srgbClr val="FF0000"/>
                </a:solidFill>
              </a:rPr>
              <a:t>public</a:t>
            </a:r>
            <a:r>
              <a:rPr lang="pt-BR" sz="1750" b="1" dirty="0">
                <a:solidFill>
                  <a:srgbClr val="FF0000"/>
                </a:solidFill>
              </a:rPr>
              <a:t> </a:t>
            </a:r>
            <a:r>
              <a:rPr lang="pt-BR" sz="1750" b="1" dirty="0" err="1">
                <a:solidFill>
                  <a:srgbClr val="FF0000"/>
                </a:solidFill>
              </a:rPr>
              <a:t>static</a:t>
            </a:r>
            <a:r>
              <a:rPr lang="pt-BR" sz="1750" b="1" dirty="0">
                <a:solidFill>
                  <a:srgbClr val="FF0000"/>
                </a:solidFill>
              </a:rPr>
              <a:t> </a:t>
            </a:r>
            <a:r>
              <a:rPr lang="pt-BR" sz="1750" b="1" dirty="0" err="1">
                <a:solidFill>
                  <a:srgbClr val="FF0000"/>
                </a:solidFill>
              </a:rPr>
              <a:t>void</a:t>
            </a:r>
            <a:r>
              <a:rPr lang="pt-BR" sz="1750" b="1" dirty="0">
                <a:solidFill>
                  <a:srgbClr val="FF0000"/>
                </a:solidFill>
              </a:rPr>
              <a:t> </a:t>
            </a:r>
            <a:r>
              <a:rPr lang="pt-BR" sz="1750" b="1" dirty="0" err="1">
                <a:solidFill>
                  <a:srgbClr val="FF0000"/>
                </a:solidFill>
              </a:rPr>
              <a:t>main</a:t>
            </a:r>
            <a:r>
              <a:rPr lang="pt-BR" sz="1750" b="1" dirty="0">
                <a:solidFill>
                  <a:srgbClr val="FF0000"/>
                </a:solidFill>
              </a:rPr>
              <a:t>(</a:t>
            </a:r>
            <a:r>
              <a:rPr lang="pt-BR" sz="1750" b="1" dirty="0" err="1">
                <a:solidFill>
                  <a:srgbClr val="FF0000"/>
                </a:solidFill>
              </a:rPr>
              <a:t>String</a:t>
            </a:r>
            <a:r>
              <a:rPr lang="pt-BR" sz="1750" b="1" dirty="0">
                <a:solidFill>
                  <a:srgbClr val="FF0000"/>
                </a:solidFill>
              </a:rPr>
              <a:t>[] </a:t>
            </a:r>
            <a:r>
              <a:rPr lang="pt-BR" sz="1750" b="1" dirty="0" err="1">
                <a:solidFill>
                  <a:srgbClr val="FF0000"/>
                </a:solidFill>
              </a:rPr>
              <a:t>args</a:t>
            </a:r>
            <a:r>
              <a:rPr lang="pt-BR" sz="1750" b="1" dirty="0">
                <a:solidFill>
                  <a:srgbClr val="FF0000"/>
                </a:solidFill>
              </a:rPr>
              <a:t>)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>
                <a:solidFill>
                  <a:srgbClr val="FF0000"/>
                </a:solidFill>
              </a:rPr>
              <a:t>		</a:t>
            </a:r>
            <a:r>
              <a:rPr lang="pt-BR" sz="1750" b="1" dirty="0" err="1">
                <a:solidFill>
                  <a:srgbClr val="FF0000"/>
                </a:solidFill>
              </a:rPr>
              <a:t>int</a:t>
            </a:r>
            <a:r>
              <a:rPr lang="pt-BR" sz="1750" b="1" dirty="0">
                <a:solidFill>
                  <a:srgbClr val="FF0000"/>
                </a:solidFill>
              </a:rPr>
              <a:t> numero = 4;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>
                <a:solidFill>
                  <a:srgbClr val="FF0000"/>
                </a:solidFill>
              </a:rPr>
              <a:t>        </a:t>
            </a:r>
            <a:r>
              <a:rPr lang="pt-BR" sz="1750" b="1" dirty="0" smtClean="0">
                <a:solidFill>
                  <a:srgbClr val="FF0000"/>
                </a:solidFill>
              </a:rPr>
              <a:t>		</a:t>
            </a:r>
            <a:r>
              <a:rPr lang="pt-BR" sz="1750" b="1" dirty="0" err="1" smtClean="0">
                <a:solidFill>
                  <a:srgbClr val="FF0000"/>
                </a:solidFill>
              </a:rPr>
              <a:t>int</a:t>
            </a:r>
            <a:r>
              <a:rPr lang="pt-BR" sz="1750" b="1" dirty="0" smtClean="0">
                <a:solidFill>
                  <a:srgbClr val="FF0000"/>
                </a:solidFill>
              </a:rPr>
              <a:t> </a:t>
            </a:r>
            <a:r>
              <a:rPr lang="pt-BR" sz="1750" b="1" dirty="0">
                <a:solidFill>
                  <a:srgbClr val="FF0000"/>
                </a:solidFill>
              </a:rPr>
              <a:t>fatorial = fatorial(numero);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 smtClean="0">
                <a:solidFill>
                  <a:srgbClr val="FF0000"/>
                </a:solidFill>
              </a:rPr>
              <a:t>        		</a:t>
            </a:r>
            <a:r>
              <a:rPr lang="pt-BR" sz="1750" b="1" dirty="0" err="1" smtClean="0">
                <a:solidFill>
                  <a:srgbClr val="FF0000"/>
                </a:solidFill>
              </a:rPr>
              <a:t>JOptionPane.showMessageDialog</a:t>
            </a:r>
            <a:r>
              <a:rPr lang="pt-BR" sz="1750" b="1" dirty="0" smtClean="0">
                <a:solidFill>
                  <a:srgbClr val="FF0000"/>
                </a:solidFill>
              </a:rPr>
              <a:t>(</a:t>
            </a:r>
            <a:r>
              <a:rPr lang="pt-BR" sz="1750" b="1" dirty="0" err="1" smtClean="0">
                <a:solidFill>
                  <a:srgbClr val="FF0000"/>
                </a:solidFill>
              </a:rPr>
              <a:t>null</a:t>
            </a:r>
            <a:r>
              <a:rPr lang="pt-BR" sz="1750" b="1" dirty="0">
                <a:solidFill>
                  <a:srgbClr val="FF0000"/>
                </a:solidFill>
              </a:rPr>
              <a:t>, "A fatorial de: " + numero + " é: " + fatorial);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>
                <a:solidFill>
                  <a:srgbClr val="FF0000"/>
                </a:solidFill>
              </a:rPr>
              <a:t>	}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>
                <a:solidFill>
                  <a:srgbClr val="FF0000"/>
                </a:solidFill>
              </a:rPr>
              <a:t>	</a:t>
            </a:r>
            <a:r>
              <a:rPr lang="pt-BR" sz="1750" b="1" dirty="0" err="1">
                <a:solidFill>
                  <a:srgbClr val="FF0000"/>
                </a:solidFill>
              </a:rPr>
              <a:t>public</a:t>
            </a:r>
            <a:r>
              <a:rPr lang="pt-BR" sz="1750" b="1" dirty="0">
                <a:solidFill>
                  <a:srgbClr val="FF0000"/>
                </a:solidFill>
              </a:rPr>
              <a:t> </a:t>
            </a:r>
            <a:r>
              <a:rPr lang="pt-BR" sz="1750" b="1" dirty="0" err="1">
                <a:solidFill>
                  <a:srgbClr val="FF0000"/>
                </a:solidFill>
              </a:rPr>
              <a:t>static</a:t>
            </a:r>
            <a:r>
              <a:rPr lang="pt-BR" sz="1750" b="1" dirty="0">
                <a:solidFill>
                  <a:srgbClr val="FF0000"/>
                </a:solidFill>
              </a:rPr>
              <a:t> </a:t>
            </a:r>
            <a:r>
              <a:rPr lang="pt-BR" sz="1750" b="1" dirty="0" err="1">
                <a:solidFill>
                  <a:srgbClr val="FF0000"/>
                </a:solidFill>
              </a:rPr>
              <a:t>int</a:t>
            </a:r>
            <a:r>
              <a:rPr lang="pt-BR" sz="1750" b="1" dirty="0">
                <a:solidFill>
                  <a:srgbClr val="FF0000"/>
                </a:solidFill>
              </a:rPr>
              <a:t> fatorial(</a:t>
            </a:r>
            <a:r>
              <a:rPr lang="pt-BR" sz="1750" b="1" dirty="0" err="1">
                <a:solidFill>
                  <a:srgbClr val="FF0000"/>
                </a:solidFill>
              </a:rPr>
              <a:t>int</a:t>
            </a:r>
            <a:r>
              <a:rPr lang="pt-BR" sz="1750" b="1" dirty="0">
                <a:solidFill>
                  <a:srgbClr val="FF0000"/>
                </a:solidFill>
              </a:rPr>
              <a:t> num){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>
                <a:solidFill>
                  <a:srgbClr val="FF0000"/>
                </a:solidFill>
              </a:rPr>
              <a:t>		</a:t>
            </a:r>
            <a:r>
              <a:rPr lang="pt-BR" sz="1750" b="1" dirty="0" err="1">
                <a:solidFill>
                  <a:srgbClr val="FF0000"/>
                </a:solidFill>
              </a:rPr>
              <a:t>if</a:t>
            </a:r>
            <a:r>
              <a:rPr lang="pt-BR" sz="1750" b="1" dirty="0">
                <a:solidFill>
                  <a:srgbClr val="FF0000"/>
                </a:solidFill>
              </a:rPr>
              <a:t> (num == 0)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>
                <a:solidFill>
                  <a:srgbClr val="FF0000"/>
                </a:solidFill>
              </a:rPr>
              <a:t>			</a:t>
            </a:r>
            <a:r>
              <a:rPr lang="pt-BR" sz="1750" b="1" dirty="0" err="1">
                <a:solidFill>
                  <a:srgbClr val="FF0000"/>
                </a:solidFill>
              </a:rPr>
              <a:t>return</a:t>
            </a:r>
            <a:r>
              <a:rPr lang="pt-BR" sz="1750" b="1" dirty="0">
                <a:solidFill>
                  <a:srgbClr val="FF0000"/>
                </a:solidFill>
              </a:rPr>
              <a:t> 1;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>
                <a:solidFill>
                  <a:srgbClr val="FF0000"/>
                </a:solidFill>
              </a:rPr>
              <a:t>		} </a:t>
            </a:r>
            <a:r>
              <a:rPr lang="pt-BR" sz="1750" b="1" dirty="0" err="1">
                <a:solidFill>
                  <a:srgbClr val="FF0000"/>
                </a:solidFill>
              </a:rPr>
              <a:t>else</a:t>
            </a:r>
            <a:r>
              <a:rPr lang="pt-BR" sz="1750" b="1" dirty="0">
                <a:solidFill>
                  <a:srgbClr val="FF0000"/>
                </a:solidFill>
              </a:rPr>
              <a:t> 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>
                <a:solidFill>
                  <a:srgbClr val="FF0000"/>
                </a:solidFill>
              </a:rPr>
              <a:t>			</a:t>
            </a:r>
            <a:r>
              <a:rPr lang="pt-BR" sz="1750" b="1" dirty="0" err="1">
                <a:solidFill>
                  <a:srgbClr val="FF0000"/>
                </a:solidFill>
              </a:rPr>
              <a:t>return</a:t>
            </a:r>
            <a:r>
              <a:rPr lang="pt-BR" sz="1750" b="1" dirty="0">
                <a:solidFill>
                  <a:srgbClr val="FF0000"/>
                </a:solidFill>
              </a:rPr>
              <a:t> num * fatorial(num - 1);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>
                <a:solidFill>
                  <a:srgbClr val="FF0000"/>
                </a:solidFill>
              </a:rPr>
              <a:t>		}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 smtClean="0">
                <a:solidFill>
                  <a:srgbClr val="FF0000"/>
                </a:solidFill>
              </a:rPr>
              <a:t>	}</a:t>
            </a:r>
            <a:endParaRPr lang="pt-BR" sz="1750" b="1" dirty="0">
              <a:solidFill>
                <a:srgbClr val="FF0000"/>
              </a:solidFill>
            </a:endParaRP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1750" b="1" dirty="0">
                <a:solidFill>
                  <a:srgbClr val="FF0000"/>
                </a:solidFill>
              </a:rPr>
              <a:t>}</a:t>
            </a:r>
            <a:endParaRPr lang="pt-BR" sz="175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065313"/>
      </p:ext>
    </p:extLst>
  </p:cSld>
  <p:clrMapOvr>
    <a:masterClrMapping/>
  </p:clrMapOvr>
  <p:transition spd="med">
    <p:fade/>
  </p:transition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Refinamento sucessivo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491960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A ideia de refinamento sucessivo é partir de um problema maior, e dividi-lo em problemas menores, de solução mais simples. Seria o termo dividir para conquistar.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Dessa forma o processo de divisão em problemas menores é repetido até 	conseguir dividir ao máximo o problema original.</a:t>
            </a:r>
            <a:endParaRPr lang="pt-BR" sz="24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6509530"/>
      </p:ext>
    </p:extLst>
  </p:cSld>
  <p:clrMapOvr>
    <a:masterClrMapping/>
  </p:clrMapOvr>
  <p:transition spd="med">
    <p:fade/>
  </p:transition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Refinamento sucessivo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491960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Principais vantagens do refinamento: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endParaRPr lang="pt-BR" sz="2400" b="1" dirty="0" smtClean="0">
              <a:solidFill>
                <a:schemeClr val="dk1"/>
              </a:solidFill>
            </a:endParaRP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accent1"/>
                </a:solidFill>
              </a:rPr>
              <a:t>Estímulo a divisão em problemas menores, para um maior detalhamento no em cada problema.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accent1"/>
                </a:solidFill>
              </a:rPr>
              <a:t>Incentiva a reutilização de códigos já prontos e facilitando o processo de detecção de eventuais erros de programação.</a:t>
            </a:r>
          </a:p>
        </p:txBody>
      </p:sp>
    </p:spTree>
    <p:extLst>
      <p:ext uri="{BB962C8B-B14F-4D97-AF65-F5344CB8AC3E}">
        <p14:creationId xmlns:p14="http://schemas.microsoft.com/office/powerpoint/2010/main" val="82521776"/>
      </p:ext>
    </p:extLst>
  </p:cSld>
  <p:clrMapOvr>
    <a:masterClrMapping/>
  </p:clrMapOvr>
  <p:transition spd="med">
    <p:fade/>
  </p:transition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Refinamento sucessivo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491960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Como conseguiríamos dividir o seguinte problema: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endParaRPr lang="pt-BR" sz="2400" b="1" dirty="0">
              <a:solidFill>
                <a:schemeClr val="dk1"/>
              </a:solidFill>
            </a:endParaRP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rgbClr val="FF0000"/>
                </a:solidFill>
              </a:rPr>
              <a:t>Multiplicar 2 matrizes, armazenar o resultado em uma terceira matriz e apresentar o resultado na tela.</a:t>
            </a:r>
          </a:p>
        </p:txBody>
      </p:sp>
    </p:spTree>
    <p:extLst>
      <p:ext uri="{BB962C8B-B14F-4D97-AF65-F5344CB8AC3E}">
        <p14:creationId xmlns:p14="http://schemas.microsoft.com/office/powerpoint/2010/main" val="2306219869"/>
      </p:ext>
    </p:extLst>
  </p:cSld>
  <p:clrMapOvr>
    <a:masterClrMapping/>
  </p:clrMapOvr>
  <p:transition spd="med">
    <p:fade/>
  </p:transition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Shape 798"/>
          <p:cNvSpPr txBox="1"/>
          <p:nvPr/>
        </p:nvSpPr>
        <p:spPr>
          <a:xfrm>
            <a:off x="1295400" y="428461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 dirty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799" name="Shape 799"/>
          <p:cNvSpPr txBox="1"/>
          <p:nvPr/>
        </p:nvSpPr>
        <p:spPr>
          <a:xfrm>
            <a:off x="1191490" y="1429584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lvl="0" indent="-457200">
              <a:buSzPct val="100000"/>
              <a:buFont typeface="+mj-lt"/>
              <a:buAutoNum type="arabicPeriod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Faça um programa (utilizando recursividade) que peça para o usuário digitar um número, em seguida, faça a soma de todos os algarismos do 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número.</a:t>
            </a:r>
          </a:p>
          <a:p>
            <a:pPr lvl="0">
              <a:buSzPct val="100000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	Exemplos:</a:t>
            </a:r>
          </a:p>
          <a:p>
            <a:pPr lvl="0">
              <a:buSzPct val="100000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2090 = 2 + 0 + 9 + 0 = 11</a:t>
            </a:r>
          </a:p>
          <a:p>
            <a:pPr>
              <a:buSzPct val="100000"/>
            </a:pP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1111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= 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1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+ 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1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+ 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1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+ 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1 </a:t>
            </a: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= 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4</a:t>
            </a:r>
          </a:p>
          <a:p>
            <a:pPr>
              <a:buSzPct val="100000"/>
            </a:pPr>
            <a:endParaRPr lang="pt-BR" sz="2400" b="1" dirty="0" smtClean="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457200" lvl="0" indent="-457200">
              <a:buSzPct val="100000"/>
              <a:buFont typeface="+mj-lt"/>
              <a:buAutoNum type="arabicPeriod" startAt="2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Desenvolva um algoritmo que obtenha um número e calcule a soma de 0 até o número digitado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42016698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Configurar o Java</a:t>
            </a:r>
          </a:p>
        </p:txBody>
      </p:sp>
      <p:sp>
        <p:nvSpPr>
          <p:cNvPr id="229" name="Shape 229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65760" marR="0" lvl="0" indent="-3530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pt-BR" sz="2400" b="1" i="0" u="none" strike="noStrike" cap="none" smtClean="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5º preencha o campo: ‘</a:t>
            </a:r>
            <a:r>
              <a:rPr lang="pt-BR" sz="2400" b="1" i="0" u="none" strike="noStrike" cap="none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Nome da variável</a:t>
            </a:r>
            <a:r>
              <a:rPr lang="pt-BR" sz="2400" b="1" i="0" u="none" strike="noStrike" cap="none" smtClean="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’ com o valor:  ‘</a:t>
            </a:r>
            <a:r>
              <a:rPr lang="pt-BR" sz="2400" b="1" i="0" u="none" strike="noStrike" cap="none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JAVA_HOME</a:t>
            </a:r>
            <a:r>
              <a:rPr lang="pt-BR" sz="2400" b="1" i="0" u="none" strike="noStrike" cap="none" smtClean="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’ e no campo: ‘</a:t>
            </a:r>
            <a:r>
              <a:rPr lang="pt-BR" sz="2400" b="1" i="0" u="none" strike="noStrike" cap="none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Valor da variável</a:t>
            </a:r>
            <a:r>
              <a:rPr lang="pt-BR" sz="2400" b="1" i="0" u="none" strike="noStrike" cap="none" smtClean="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’ preencha com o </a:t>
            </a:r>
            <a:r>
              <a:rPr lang="pt-BR" sz="2400" b="1" i="0" u="none" strike="noStrike" cap="none" smtClean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caminho do jdk que copiamos anteriormente</a:t>
            </a:r>
            <a:r>
              <a:rPr lang="pt-BR" sz="2400" b="1" i="0" u="none" strike="noStrike" cap="none" smtClean="0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;</a:t>
            </a:r>
            <a:endParaRPr lang="pt-BR" sz="2400" b="1" i="0" u="none" strike="noStrike" cap="non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1325" y="4000938"/>
            <a:ext cx="6229350" cy="157162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Configurar o Java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65760" marR="0" lvl="0" indent="-3530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6º edite a variável de sistema já existente: ‘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Path</a:t>
            </a: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’;</a:t>
            </a:r>
          </a:p>
        </p:txBody>
      </p:sp>
      <p:pic>
        <p:nvPicPr>
          <p:cNvPr id="237" name="Shape 2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52812" y="3589450"/>
            <a:ext cx="5086199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Configurar o Java</a:t>
            </a:r>
          </a:p>
        </p:txBody>
      </p:sp>
      <p:sp>
        <p:nvSpPr>
          <p:cNvPr id="243" name="Shape 243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6º deve ser acrescentado no fim do campo: ‘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Valor da variável</a:t>
            </a: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’ que já existe o caracter: ‘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;</a:t>
            </a: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’ caso não exista e após o: ‘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;</a:t>
            </a: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’ acrescente o seguinte texto: ‘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%JAVA_HOME%\bin;</a:t>
            </a: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’;</a:t>
            </a:r>
          </a:p>
        </p:txBody>
      </p:sp>
      <p:pic>
        <p:nvPicPr>
          <p:cNvPr id="244" name="Shape 2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52812" y="3932350"/>
            <a:ext cx="5086199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Testando novamente o Java</a:t>
            </a:r>
          </a:p>
        </p:txBody>
      </p:sp>
      <p:sp>
        <p:nvSpPr>
          <p:cNvPr id="250" name="Shape 250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Abra o prompt de comando:</a:t>
            </a:r>
          </a:p>
          <a:p>
            <a:pPr marL="11430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java -version</a:t>
            </a:r>
          </a:p>
          <a:p>
            <a:pPr marL="11430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javac -version</a:t>
            </a:r>
          </a:p>
        </p:txBody>
      </p:sp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Principais aplicativos para desenvolvimento</a:t>
            </a:r>
          </a:p>
        </p:txBody>
      </p:sp>
      <p:sp>
        <p:nvSpPr>
          <p:cNvPr id="256" name="Shape 256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JEdit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Netbeans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Eclipse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IntelliJ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Notepad++;</a:t>
            </a:r>
          </a:p>
        </p:txBody>
      </p:sp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Principais aplicativos para desenvolvimento</a:t>
            </a:r>
          </a:p>
        </p:txBody>
      </p:sp>
      <p:sp>
        <p:nvSpPr>
          <p:cNvPr id="262" name="Shape 262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O que nos facilita no momento do desenvolvimento quando utilizamos um editor de código de uma linguagem ao invés de um bloco de notas: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Identação automática do código;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Facilidade na observação de erros como falta de '}' em uma linha.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Diferenciação de cores em palavras reservadas da linguagem.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Auto-completar palavras, instruções.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Os editores servem apenas para a edição do código mesmo, para as demais tarefas como compilação precisamos de outras ferramentas específicas.</a:t>
            </a:r>
          </a:p>
        </p:txBody>
      </p:sp>
    </p:spTree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Compiladores</a:t>
            </a:r>
          </a:p>
        </p:txBody>
      </p:sp>
      <p:sp>
        <p:nvSpPr>
          <p:cNvPr id="268" name="Shape 268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Compilador é um programa que faz a análise do código e transforma esse código em uma outra linguagem mais próxima da linguagem de máquina.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Em java a compilação gera um arquivo intermediário chamado de bytecode (.class), ao invés de um arquivo com o código de máquina.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Durante o processo de compilação conseguimos eliminar diversos erros: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Caracteres inválidos;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Nomes de variáveis, funções e procedimentos inválidos;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Sequência de comandos inválida: ausência de delimitadores '{}';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Tipos e quantidades de parâmetros, retornos de funções, etc.</a:t>
            </a:r>
          </a:p>
        </p:txBody>
      </p:sp>
    </p:spTree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Interpretadores</a:t>
            </a:r>
          </a:p>
        </p:txBody>
      </p:sp>
      <p:sp>
        <p:nvSpPr>
          <p:cNvPr id="274" name="Shape 274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Os interpretadores tem a função de traduzir em tempo de execução linha a linha para código de máquina.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Algumas linguagens não possui o compilador, apenas interpretadores tais como: JavaScript, Basic, Perls, etc.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Em linguagens apenas interpretadas, os erros só podem ser visualizados durante a execução do programa.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Apesar de o Java ser uma linguagem compilada, ela também é uma linguagem interpretada, o código .class tem que ser interpretado para a linguagem de máquina.</a:t>
            </a: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/>
        </p:nvSpPr>
        <p:spPr>
          <a:xfrm>
            <a:off x="2454680" y="2300437"/>
            <a:ext cx="3948600" cy="675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pt-BR"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INTRODUÇÃO A COMPUTAÇÃO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pt-BR"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 E SISTEMAS OPERACIONAIS </a:t>
            </a:r>
          </a:p>
        </p:txBody>
      </p:sp>
      <p:sp>
        <p:nvSpPr>
          <p:cNvPr id="109" name="Shape 109"/>
          <p:cNvSpPr txBox="1"/>
          <p:nvPr/>
        </p:nvSpPr>
        <p:spPr>
          <a:xfrm>
            <a:off x="6451624" y="2114199"/>
            <a:ext cx="3693299" cy="969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pt-BR"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TILIZAÇÃO DE CMD E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pt-BR"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TERMINAL (COMANDOS NO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pt-BR"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 WINDOWS E LINUX)</a:t>
            </a:r>
          </a:p>
        </p:txBody>
      </p:sp>
      <p:sp>
        <p:nvSpPr>
          <p:cNvPr id="110" name="Shape 110"/>
          <p:cNvSpPr/>
          <p:nvPr/>
        </p:nvSpPr>
        <p:spPr>
          <a:xfrm>
            <a:off x="4000421" y="946139"/>
            <a:ext cx="857100" cy="69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7997468" y="946139"/>
            <a:ext cx="857100" cy="693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Shape 112"/>
          <p:cNvSpPr txBox="1"/>
          <p:nvPr/>
        </p:nvSpPr>
        <p:spPr>
          <a:xfrm>
            <a:off x="2391864" y="5419143"/>
            <a:ext cx="3938700" cy="675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pt-BR"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INSTALAÇÃO E CONFIGURAÇÃO DO JAVA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title" idx="4294967295"/>
          </p:nvPr>
        </p:nvSpPr>
        <p:spPr>
          <a:xfrm>
            <a:off x="7383824" y="4652625"/>
            <a:ext cx="3112800" cy="107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Questrial"/>
              <a:buNone/>
            </a:pPr>
            <a:r>
              <a:rPr lang="pt-BR" sz="3959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</a:t>
            </a:r>
            <a:br>
              <a:rPr lang="pt-BR" sz="3959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</a:br>
            <a:r>
              <a:rPr lang="pt-BR" sz="3959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DO MÓDULO</a:t>
            </a:r>
          </a:p>
        </p:txBody>
      </p:sp>
      <p:grpSp>
        <p:nvGrpSpPr>
          <p:cNvPr id="114" name="Shape 114"/>
          <p:cNvGrpSpPr/>
          <p:nvPr/>
        </p:nvGrpSpPr>
        <p:grpSpPr>
          <a:xfrm>
            <a:off x="977525" y="723750"/>
            <a:ext cx="9922133" cy="1381227"/>
            <a:chOff x="18342" y="227181"/>
            <a:chExt cx="8399334" cy="1446917"/>
          </a:xfrm>
        </p:grpSpPr>
        <p:sp>
          <p:nvSpPr>
            <p:cNvPr id="115" name="Shape 115"/>
            <p:cNvSpPr/>
            <p:nvPr/>
          </p:nvSpPr>
          <p:spPr>
            <a:xfrm>
              <a:off x="30667" y="316720"/>
              <a:ext cx="1899000" cy="1308600"/>
            </a:xfrm>
            <a:prstGeom prst="roundRect">
              <a:avLst>
                <a:gd name="adj" fmla="val 16667"/>
              </a:avLst>
            </a:prstGeom>
            <a:solidFill>
              <a:srgbClr val="0989B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18342" y="437616"/>
              <a:ext cx="1899000" cy="704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 txBox="1"/>
            <p:nvPr/>
          </p:nvSpPr>
          <p:spPr>
            <a:xfrm>
              <a:off x="18342" y="437616"/>
              <a:ext cx="1899000" cy="7047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Questrial"/>
                <a:buNone/>
              </a:pPr>
              <a:r>
                <a:rPr lang="pt-BR" sz="1800" b="1" i="0" u="none" strike="noStrike" cap="non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Instalação e configuração do Java</a:t>
              </a:r>
            </a:p>
          </p:txBody>
        </p:sp>
        <p:sp>
          <p:nvSpPr>
            <p:cNvPr id="118" name="Shape 118"/>
            <p:cNvSpPr/>
            <p:nvPr/>
          </p:nvSpPr>
          <p:spPr>
            <a:xfrm>
              <a:off x="2216897" y="343217"/>
              <a:ext cx="1899000" cy="13086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749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2024883" y="303377"/>
              <a:ext cx="2146500" cy="704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 txBox="1"/>
            <p:nvPr/>
          </p:nvSpPr>
          <p:spPr>
            <a:xfrm>
              <a:off x="2118401" y="227181"/>
              <a:ext cx="20529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Questrial"/>
                <a:buNone/>
              </a:pPr>
              <a:r>
                <a:rPr lang="pt-BR" sz="1800" i="0" u="none" strike="noStrike" cap="non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Principais aplicativos para desenvolvimento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4470678" y="365499"/>
              <a:ext cx="1899000" cy="1308599"/>
            </a:xfrm>
            <a:prstGeom prst="roundRect">
              <a:avLst>
                <a:gd name="adj" fmla="val 16667"/>
              </a:avLst>
            </a:prstGeom>
            <a:solidFill>
              <a:srgbClr val="30B1E6">
                <a:alpha val="498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4369819" y="707477"/>
              <a:ext cx="1899000" cy="6020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 txBox="1"/>
            <p:nvPr/>
          </p:nvSpPr>
          <p:spPr>
            <a:xfrm>
              <a:off x="4369819" y="707477"/>
              <a:ext cx="1899000" cy="602099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Questrial"/>
                <a:buNone/>
              </a:pPr>
              <a:r>
                <a:rPr lang="pt-BR" sz="1800" b="1" i="0" u="none" strike="noStrike" cap="non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Comentário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6518676" y="343217"/>
              <a:ext cx="1898999" cy="1308600"/>
            </a:xfrm>
            <a:prstGeom prst="roundRect">
              <a:avLst>
                <a:gd name="adj" fmla="val 16667"/>
              </a:avLst>
            </a:prstGeom>
            <a:solidFill>
              <a:srgbClr val="81DCF9">
                <a:alpha val="2471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6509407" y="724433"/>
              <a:ext cx="1899000" cy="704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" name="Shape 126"/>
            <p:cNvSpPr txBox="1"/>
            <p:nvPr/>
          </p:nvSpPr>
          <p:spPr>
            <a:xfrm>
              <a:off x="6509407" y="724433"/>
              <a:ext cx="1899000" cy="7047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Questrial"/>
                <a:buNone/>
              </a:pPr>
              <a:r>
                <a:rPr lang="pt-BR" sz="1800" b="1" i="0" u="none" strike="noStrike" cap="non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Tipos de dados</a:t>
              </a:r>
            </a:p>
          </p:txBody>
        </p:sp>
      </p:grpSp>
      <p:grpSp>
        <p:nvGrpSpPr>
          <p:cNvPr id="127" name="Shape 127"/>
          <p:cNvGrpSpPr/>
          <p:nvPr/>
        </p:nvGrpSpPr>
        <p:grpSpPr>
          <a:xfrm>
            <a:off x="955850" y="2621857"/>
            <a:ext cx="9927824" cy="1338208"/>
            <a:chOff x="13640" y="285417"/>
            <a:chExt cx="8404152" cy="1401853"/>
          </a:xfrm>
        </p:grpSpPr>
        <p:sp>
          <p:nvSpPr>
            <p:cNvPr id="128" name="Shape 128"/>
            <p:cNvSpPr/>
            <p:nvPr/>
          </p:nvSpPr>
          <p:spPr>
            <a:xfrm>
              <a:off x="31405" y="285417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0989B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13639" y="480672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 txBox="1"/>
            <p:nvPr/>
          </p:nvSpPr>
          <p:spPr>
            <a:xfrm>
              <a:off x="13639" y="480672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Questrial"/>
                <a:buNone/>
              </a:pPr>
              <a:r>
                <a:rPr lang="pt-BR" sz="1800" b="1" i="0" u="none" strike="noStrike" cap="non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Utilização de variáveis e constantes</a:t>
              </a:r>
            </a:p>
          </p:txBody>
        </p:sp>
        <p:sp>
          <p:nvSpPr>
            <p:cNvPr id="131" name="Shape 131"/>
            <p:cNvSpPr/>
            <p:nvPr/>
          </p:nvSpPr>
          <p:spPr>
            <a:xfrm>
              <a:off x="2156471" y="312716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749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2183766" y="637241"/>
              <a:ext cx="1956599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" name="Shape 133"/>
            <p:cNvSpPr txBox="1"/>
            <p:nvPr/>
          </p:nvSpPr>
          <p:spPr>
            <a:xfrm>
              <a:off x="2183766" y="637241"/>
              <a:ext cx="1956599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Questrial"/>
                <a:buNone/>
              </a:pPr>
              <a:r>
                <a:rPr lang="pt-BR" sz="1800" b="1" i="0" u="none" strike="noStrike" cap="non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Estrutura de </a:t>
              </a:r>
              <a:r>
                <a:rPr lang="pt-BR" sz="1800" b="1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controle</a:t>
              </a:r>
            </a:p>
          </p:txBody>
        </p:sp>
        <p:sp>
          <p:nvSpPr>
            <p:cNvPr id="134" name="Shape 134"/>
            <p:cNvSpPr/>
            <p:nvPr/>
          </p:nvSpPr>
          <p:spPr>
            <a:xfrm>
              <a:off x="4308830" y="339070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30B1E6">
                <a:alpha val="498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4283141" y="650464"/>
              <a:ext cx="1956600" cy="6204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" name="Shape 136"/>
            <p:cNvSpPr txBox="1"/>
            <p:nvPr/>
          </p:nvSpPr>
          <p:spPr>
            <a:xfrm>
              <a:off x="4283141" y="650464"/>
              <a:ext cx="1956600" cy="6204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Questrial"/>
                <a:buNone/>
              </a:pPr>
              <a:r>
                <a:rPr lang="pt-BR" sz="1800" b="1" i="0" u="none" strike="noStrike" cap="non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Estrutura de repetição</a:t>
              </a:r>
            </a:p>
          </p:txBody>
        </p:sp>
        <p:sp>
          <p:nvSpPr>
            <p:cNvPr id="137" name="Shape 137"/>
            <p:cNvSpPr/>
            <p:nvPr/>
          </p:nvSpPr>
          <p:spPr>
            <a:xfrm>
              <a:off x="6461192" y="312716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81DCF9">
                <a:alpha val="2471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6451642" y="705485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" name="Shape 139"/>
            <p:cNvSpPr txBox="1"/>
            <p:nvPr/>
          </p:nvSpPr>
          <p:spPr>
            <a:xfrm>
              <a:off x="6451642" y="705485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Questrial"/>
                <a:buNone/>
              </a:pPr>
              <a:r>
                <a:rPr lang="pt-BR" sz="1800" b="0" i="0" u="none" strike="noStrike" cap="non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Vetor</a:t>
              </a:r>
            </a:p>
          </p:txBody>
        </p:sp>
      </p:grpSp>
      <p:sp>
        <p:nvSpPr>
          <p:cNvPr id="140" name="Shape 140"/>
          <p:cNvSpPr/>
          <p:nvPr/>
        </p:nvSpPr>
        <p:spPr>
          <a:xfrm>
            <a:off x="979167" y="4470128"/>
            <a:ext cx="2310900" cy="1287000"/>
          </a:xfrm>
          <a:prstGeom prst="roundRect">
            <a:avLst>
              <a:gd name="adj" fmla="val 16667"/>
            </a:avLst>
          </a:prstGeom>
          <a:solidFill>
            <a:srgbClr val="0989B1"/>
          </a:solidFill>
          <a:ln w="254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 txBox="1"/>
          <p:nvPr/>
        </p:nvSpPr>
        <p:spPr>
          <a:xfrm>
            <a:off x="1521090" y="4935788"/>
            <a:ext cx="1966800" cy="352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Questrial"/>
              <a:buNone/>
            </a:pPr>
            <a:r>
              <a:rPr lang="pt-BR" sz="18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Matriz</a:t>
            </a:r>
          </a:p>
        </p:txBody>
      </p:sp>
      <p:sp>
        <p:nvSpPr>
          <p:cNvPr id="142" name="Shape 142"/>
          <p:cNvSpPr/>
          <p:nvPr/>
        </p:nvSpPr>
        <p:spPr>
          <a:xfrm>
            <a:off x="2391864" y="1293573"/>
            <a:ext cx="1211700" cy="8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43" name="Shape 143"/>
          <p:cNvSpPr/>
          <p:nvPr/>
        </p:nvSpPr>
        <p:spPr>
          <a:xfrm>
            <a:off x="5003638" y="1064973"/>
            <a:ext cx="1211700" cy="8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144" name="Shape 144"/>
          <p:cNvSpPr/>
          <p:nvPr/>
        </p:nvSpPr>
        <p:spPr>
          <a:xfrm>
            <a:off x="7487719" y="1293573"/>
            <a:ext cx="1211700" cy="8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sp>
        <p:nvSpPr>
          <p:cNvPr id="145" name="Shape 145"/>
          <p:cNvSpPr/>
          <p:nvPr/>
        </p:nvSpPr>
        <p:spPr>
          <a:xfrm>
            <a:off x="10024925" y="1293573"/>
            <a:ext cx="1211700" cy="8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</a:p>
        </p:txBody>
      </p:sp>
      <p:sp>
        <p:nvSpPr>
          <p:cNvPr id="146" name="Shape 146"/>
          <p:cNvSpPr/>
          <p:nvPr/>
        </p:nvSpPr>
        <p:spPr>
          <a:xfrm>
            <a:off x="2391864" y="3154708"/>
            <a:ext cx="1211700" cy="8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</a:p>
        </p:txBody>
      </p:sp>
      <p:sp>
        <p:nvSpPr>
          <p:cNvPr id="147" name="Shape 147"/>
          <p:cNvSpPr/>
          <p:nvPr/>
        </p:nvSpPr>
        <p:spPr>
          <a:xfrm>
            <a:off x="4927438" y="3154708"/>
            <a:ext cx="1211700" cy="8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</a:p>
        </p:txBody>
      </p:sp>
      <p:sp>
        <p:nvSpPr>
          <p:cNvPr id="148" name="Shape 148"/>
          <p:cNvSpPr/>
          <p:nvPr/>
        </p:nvSpPr>
        <p:spPr>
          <a:xfrm>
            <a:off x="7487719" y="3154708"/>
            <a:ext cx="1211700" cy="8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</a:p>
        </p:txBody>
      </p:sp>
      <p:sp>
        <p:nvSpPr>
          <p:cNvPr id="149" name="Shape 149"/>
          <p:cNvSpPr/>
          <p:nvPr/>
        </p:nvSpPr>
        <p:spPr>
          <a:xfrm>
            <a:off x="10024925" y="3154708"/>
            <a:ext cx="1211700" cy="8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</a:p>
        </p:txBody>
      </p:sp>
      <p:sp>
        <p:nvSpPr>
          <p:cNvPr id="150" name="Shape 150"/>
          <p:cNvSpPr/>
          <p:nvPr/>
        </p:nvSpPr>
        <p:spPr>
          <a:xfrm>
            <a:off x="2445106" y="4971100"/>
            <a:ext cx="1211700" cy="8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r>
          </a:p>
        </p:txBody>
      </p:sp>
      <p:sp>
        <p:nvSpPr>
          <p:cNvPr id="151" name="Shape 151"/>
          <p:cNvSpPr/>
          <p:nvPr/>
        </p:nvSpPr>
        <p:spPr>
          <a:xfrm>
            <a:off x="3471499" y="4457236"/>
            <a:ext cx="2310900" cy="1287000"/>
          </a:xfrm>
          <a:prstGeom prst="roundRect">
            <a:avLst>
              <a:gd name="adj" fmla="val 16667"/>
            </a:avLst>
          </a:prstGeom>
          <a:solidFill>
            <a:srgbClr val="0099FF">
              <a:alpha val="74900"/>
            </a:srgbClr>
          </a:solidFill>
          <a:ln w="254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 txBox="1"/>
          <p:nvPr/>
        </p:nvSpPr>
        <p:spPr>
          <a:xfrm>
            <a:off x="3458331" y="4528209"/>
            <a:ext cx="1966800" cy="8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Questrial"/>
              <a:buNone/>
            </a:pPr>
            <a:r>
              <a:rPr lang="pt-BR" sz="18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Programação estruturada ou modular</a:t>
            </a:r>
          </a:p>
        </p:txBody>
      </p:sp>
      <p:sp>
        <p:nvSpPr>
          <p:cNvPr id="153" name="Shape 153"/>
          <p:cNvSpPr/>
          <p:nvPr/>
        </p:nvSpPr>
        <p:spPr>
          <a:xfrm>
            <a:off x="4723646" y="4959871"/>
            <a:ext cx="1211700" cy="88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</a:p>
        </p:txBody>
      </p:sp>
    </p:spTree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Escrevendo seu 1º programa em java</a:t>
            </a:r>
          </a:p>
        </p:txBody>
      </p:sp>
      <p:sp>
        <p:nvSpPr>
          <p:cNvPr id="280" name="Shape 280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Garamond"/>
              <a:buNone/>
            </a:pPr>
            <a:r>
              <a:rPr lang="pt-BR" sz="2400" b="1" i="0" u="none" strike="noStrike" cap="none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Copie o trecho de código abaixo e salve o arquivo com o nome: 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OlaMundo.java</a:t>
            </a:r>
            <a:r>
              <a:rPr lang="pt-BR" sz="2400" b="1" i="0" u="none" strike="noStrike" cap="none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.</a:t>
            </a:r>
          </a:p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 dirty="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Garamond"/>
              <a:buNone/>
            </a:pPr>
            <a:r>
              <a:rPr lang="pt-BR" sz="24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public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24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class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24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OlaMundo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{</a:t>
            </a:r>
          </a:p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Garamond"/>
              <a:buNone/>
            </a:pP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public</a:t>
            </a:r>
            <a:r>
              <a:rPr lang="pt-BR" sz="24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24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static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24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void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24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main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</a:t>
            </a:r>
            <a:r>
              <a:rPr lang="pt-BR" sz="24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String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24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args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[]) {</a:t>
            </a:r>
          </a:p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Garamond"/>
              <a:buNone/>
            </a:pP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		</a:t>
            </a:r>
            <a:r>
              <a:rPr lang="pt-BR" sz="24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System.out.println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(“</a:t>
            </a:r>
            <a:r>
              <a:rPr lang="pt-BR" sz="24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Ola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turma</a:t>
            </a:r>
            <a:r>
              <a:rPr lang="pt-BR" sz="24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!”);</a:t>
            </a:r>
          </a:p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Garamond"/>
              <a:buNone/>
            </a:pPr>
            <a:r>
              <a:rPr lang="pt-BR" sz="24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}</a:t>
            </a:r>
            <a:endParaRPr lang="pt-BR" sz="2400" b="1" i="0" u="none" strike="noStrike" cap="none" dirty="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Garamond"/>
              <a:buNone/>
            </a:pPr>
            <a:r>
              <a:rPr lang="pt-BR" sz="24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}</a:t>
            </a:r>
          </a:p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 dirty="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Compilação e execução no Java</a:t>
            </a:r>
          </a:p>
        </p:txBody>
      </p:sp>
      <p:sp>
        <p:nvSpPr>
          <p:cNvPr id="286" name="Shape 286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Utilizando o prompt de comando, acesse o local no qual você salvou seu arquivo .java</a:t>
            </a:r>
          </a:p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Compilação: 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javac OlaMundo.java</a:t>
            </a:r>
          </a:p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22860" marR="0" lvl="0" indent="-101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Execução: 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java OlaMundo</a:t>
            </a:r>
          </a:p>
        </p:txBody>
      </p:sp>
    </p:spTree>
  </p:cSld>
  <p:clrMapOvr>
    <a:masterClrMapping/>
  </p:clrMapOvr>
  <p:transition spd="med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/>
        </p:nvSpPr>
        <p:spPr>
          <a:xfrm>
            <a:off x="1295400" y="677852"/>
            <a:ext cx="9601200" cy="1303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Comentários</a:t>
            </a:r>
          </a:p>
        </p:txBody>
      </p:sp>
      <p:sp>
        <p:nvSpPr>
          <p:cNvPr id="292" name="Shape 292"/>
          <p:cNvSpPr txBox="1"/>
          <p:nvPr/>
        </p:nvSpPr>
        <p:spPr>
          <a:xfrm>
            <a:off x="1295400" y="1837001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Ocasionalmente precisamos documentar instruções do desenvolvimento, para que outros programadores saibam o que está sendo feito em determinados módulos.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Temos 2 tipos de comentários: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Comentários </a:t>
            </a:r>
            <a:r>
              <a:rPr lang="pt-BR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inline</a:t>
            </a:r>
            <a:r>
              <a:rPr lang="pt-BR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'//':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pt-BR" sz="2400" b="1" i="0" u="none" strike="noStrike" cap="none" dirty="0" smtClean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// 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 linha toda é comentada.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Comentários </a:t>
            </a:r>
            <a:r>
              <a:rPr lang="pt-BR" sz="2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Multiline</a:t>
            </a:r>
            <a:r>
              <a:rPr lang="pt-BR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'/* */':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/* Múltiplas linhas para comentário,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		   Utilizado para textos longos.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		*/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aramond"/>
              <a:buNone/>
            </a:pPr>
            <a:endParaRPr sz="2400" b="1" i="0" u="none" strike="noStrike" cap="none" dirty="0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ransition spd="med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/>
          <p:nvPr/>
        </p:nvSpPr>
        <p:spPr>
          <a:xfrm>
            <a:off x="1295400" y="677852"/>
            <a:ext cx="9601200" cy="1303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Comentários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x="1295400" y="1837001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Especificamente em Java, podemos criar o JavaDoc, que são comentários que depois podemos gerar um arquivo com uma documentação de nossas classes.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	/**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		Tudo que eu digitar aqui dentro será depois gerado um arquivo.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	*/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Dos: </a:t>
            </a:r>
            <a:r>
              <a:rPr lang="pt-BR" sz="2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javadoc src/* -d Docs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Eclipse: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Project → Generate Javadoc... → seleciono o java doc dentro do bin do java e mando exportar.</a:t>
            </a:r>
          </a:p>
        </p:txBody>
      </p:sp>
    </p:spTree>
  </p:cSld>
  <p:clrMapOvr>
    <a:masterClrMapping/>
  </p:clrMapOvr>
  <p:transition spd="med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Questrial"/>
              <a:buNone/>
            </a:pPr>
            <a:r>
              <a:rPr lang="pt-BR" sz="4400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Aula 2</a:t>
            </a:r>
          </a:p>
        </p:txBody>
      </p:sp>
      <p:grpSp>
        <p:nvGrpSpPr>
          <p:cNvPr id="304" name="Shape 304"/>
          <p:cNvGrpSpPr/>
          <p:nvPr/>
        </p:nvGrpSpPr>
        <p:grpSpPr>
          <a:xfrm>
            <a:off x="1589332" y="2414468"/>
            <a:ext cx="8408242" cy="2414030"/>
            <a:chOff x="0" y="285417"/>
            <a:chExt cx="8408242" cy="2414030"/>
          </a:xfrm>
        </p:grpSpPr>
        <p:sp>
          <p:nvSpPr>
            <p:cNvPr id="305" name="Shape 305"/>
            <p:cNvSpPr/>
            <p:nvPr/>
          </p:nvSpPr>
          <p:spPr>
            <a:xfrm>
              <a:off x="31405" y="285417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0" y="475329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7" name="Shape 307"/>
            <p:cNvSpPr txBox="1"/>
            <p:nvPr/>
          </p:nvSpPr>
          <p:spPr>
            <a:xfrm>
              <a:off x="0" y="475329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256025" tIns="256025" rIns="256025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08" name="Shape 308"/>
            <p:cNvSpPr/>
            <p:nvPr/>
          </p:nvSpPr>
          <p:spPr>
            <a:xfrm>
              <a:off x="2156471" y="312716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749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183766" y="637241"/>
              <a:ext cx="1956599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0" name="Shape 310"/>
            <p:cNvSpPr txBox="1"/>
            <p:nvPr/>
          </p:nvSpPr>
          <p:spPr>
            <a:xfrm>
              <a:off x="2183766" y="637241"/>
              <a:ext cx="1956599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256025" tIns="256025" rIns="256025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11" name="Shape 311"/>
            <p:cNvSpPr/>
            <p:nvPr/>
          </p:nvSpPr>
          <p:spPr>
            <a:xfrm>
              <a:off x="4308830" y="339070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30B1E6">
                <a:alpha val="498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4234303" y="539256"/>
              <a:ext cx="1956600" cy="6204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3" name="Shape 313"/>
            <p:cNvSpPr txBox="1"/>
            <p:nvPr/>
          </p:nvSpPr>
          <p:spPr>
            <a:xfrm>
              <a:off x="4234303" y="539256"/>
              <a:ext cx="1956600" cy="620400"/>
            </a:xfrm>
            <a:prstGeom prst="rect">
              <a:avLst/>
            </a:prstGeom>
            <a:noFill/>
            <a:ln>
              <a:noFill/>
            </a:ln>
          </p:spPr>
          <p:txBody>
            <a:bodyPr lIns="213350" tIns="213350" rIns="21335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Shape 314"/>
            <p:cNvSpPr/>
            <p:nvPr/>
          </p:nvSpPr>
          <p:spPr>
            <a:xfrm rot="10800000" flipH="1">
              <a:off x="3950226" y="2224248"/>
              <a:ext cx="1956600" cy="475200"/>
            </a:xfrm>
            <a:prstGeom prst="roundRect">
              <a:avLst>
                <a:gd name="adj" fmla="val 16667"/>
              </a:avLst>
            </a:prstGeom>
            <a:solidFill>
              <a:schemeClr val="lt2">
                <a:alpha val="24710"/>
              </a:scheme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6451642" y="487279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6" name="Shape 316"/>
            <p:cNvSpPr txBox="1"/>
            <p:nvPr/>
          </p:nvSpPr>
          <p:spPr>
            <a:xfrm>
              <a:off x="6451642" y="487279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800" b="0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317" name="Shape 317"/>
          <p:cNvSpPr/>
          <p:nvPr/>
        </p:nvSpPr>
        <p:spPr>
          <a:xfrm>
            <a:off x="4962369" y="2967334"/>
            <a:ext cx="1026000" cy="923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318" name="Shape 318"/>
          <p:cNvSpPr/>
          <p:nvPr/>
        </p:nvSpPr>
        <p:spPr>
          <a:xfrm>
            <a:off x="7129925" y="2967334"/>
            <a:ext cx="1026000" cy="923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grpSp>
        <p:nvGrpSpPr>
          <p:cNvPr id="319" name="Shape 319"/>
          <p:cNvGrpSpPr/>
          <p:nvPr/>
        </p:nvGrpSpPr>
        <p:grpSpPr>
          <a:xfrm>
            <a:off x="3555537" y="2316033"/>
            <a:ext cx="2146500" cy="1056977"/>
            <a:chOff x="2024883" y="303377"/>
            <a:chExt cx="2146500" cy="1056977"/>
          </a:xfrm>
        </p:grpSpPr>
        <p:sp>
          <p:nvSpPr>
            <p:cNvPr id="320" name="Shape 320"/>
            <p:cNvSpPr/>
            <p:nvPr/>
          </p:nvSpPr>
          <p:spPr>
            <a:xfrm>
              <a:off x="2024883" y="303377"/>
              <a:ext cx="2146500" cy="704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1" name="Shape 321"/>
            <p:cNvSpPr txBox="1"/>
            <p:nvPr/>
          </p:nvSpPr>
          <p:spPr>
            <a:xfrm>
              <a:off x="2024883" y="655654"/>
              <a:ext cx="2146500" cy="7047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Questrial"/>
                <a:buNone/>
              </a:pPr>
              <a:r>
                <a:rPr lang="pt-BR" sz="1800" b="0" i="0" u="none" strike="noStrike" cap="non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Tipos de dados</a:t>
              </a:r>
            </a:p>
          </p:txBody>
        </p:sp>
      </p:grpSp>
      <p:sp>
        <p:nvSpPr>
          <p:cNvPr id="322" name="Shape 322"/>
          <p:cNvSpPr txBox="1"/>
          <p:nvPr/>
        </p:nvSpPr>
        <p:spPr>
          <a:xfrm>
            <a:off x="5695035" y="2584886"/>
            <a:ext cx="2146500" cy="704700"/>
          </a:xfrm>
          <a:prstGeom prst="rect">
            <a:avLst/>
          </a:prstGeom>
          <a:noFill/>
          <a:ln>
            <a:noFill/>
          </a:ln>
        </p:spPr>
        <p:txBody>
          <a:bodyPr lIns="128000" tIns="128000" rIns="128000" bIns="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Questrial"/>
              <a:buNone/>
            </a:pPr>
            <a:r>
              <a:rPr lang="pt-BR" sz="18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Utilização de variáveis e constantes</a:t>
            </a:r>
          </a:p>
        </p:txBody>
      </p:sp>
    </p:spTree>
  </p:cSld>
  <p:clrMapOvr>
    <a:masterClrMapping/>
  </p:clrMapOvr>
  <p:transition spd="med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dados, constantes e variáveis</a:t>
            </a:r>
          </a:p>
        </p:txBody>
      </p:sp>
      <p:sp>
        <p:nvSpPr>
          <p:cNvPr id="328" name="Shape 328"/>
          <p:cNvSpPr txBox="1"/>
          <p:nvPr/>
        </p:nvSpPr>
        <p:spPr>
          <a:xfrm>
            <a:off x="1191490" y="2510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guardar as informações que serão processadas durante a execução do programa, é necessário reservar espaços na memória do computador (variáveis).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Variáveis são espaços de memória alocados para guardar informações obtidas pelo usuário ou pelo próprio computador.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 valores das variáveis podem ser alterados várias vezes.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Há momentos que essa informação não deve ser alterada, nesse caso chamamos essa variável de constante.</a:t>
            </a:r>
          </a:p>
        </p:txBody>
      </p:sp>
    </p:spTree>
  </p:cSld>
  <p:clrMapOvr>
    <a:masterClrMapping/>
  </p:clrMapOvr>
  <p:transition spd="med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dados, constantes e variáveis</a:t>
            </a:r>
          </a:p>
        </p:txBody>
      </p:sp>
      <p:sp>
        <p:nvSpPr>
          <p:cNvPr id="334" name="Shape 334"/>
          <p:cNvSpPr txBox="1"/>
          <p:nvPr/>
        </p:nvSpPr>
        <p:spPr>
          <a:xfrm>
            <a:off x="1191490" y="2510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lang="pt-BR" sz="2400" b="1" i="0" u="none" strike="noStrike" cap="none" dirty="0" smtClean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r>
              <a:rPr lang="pt-BR" sz="2400" b="1" i="0" u="none" strike="noStrike" cap="none" dirty="0" err="1" smtClean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codigo</a:t>
            </a:r>
            <a:r>
              <a:rPr lang="pt-BR" sz="2400" b="1" i="0" u="none" strike="noStrike" cap="none" dirty="0" smtClean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= 5; //Certo? </a:t>
            </a:r>
            <a:r>
              <a:rPr lang="pt-BR" sz="2400" b="1" i="0" u="none" strike="noStrike" cap="none" dirty="0" smtClean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Errado?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lang="pt-BR" sz="2400" b="1" i="0" u="none" strike="noStrike" cap="none" dirty="0" smtClean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r>
              <a:rPr lang="pt-BR" sz="2400" b="1" i="0" u="none" strike="noStrike" cap="none" dirty="0" err="1" smtClean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int</a:t>
            </a:r>
            <a:r>
              <a:rPr lang="pt-BR" sz="2400" b="1" i="0" u="none" strike="noStrike" cap="none" dirty="0" smtClean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0" u="none" strike="noStrike" cap="none" dirty="0" err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codigo</a:t>
            </a:r>
            <a:r>
              <a:rPr lang="pt-BR" sz="24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= 10;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lang="pt-BR" sz="2400" b="1" i="0" u="none" strike="noStrike" cap="none" dirty="0" smtClean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r>
              <a:rPr lang="pt-BR" sz="2400" b="1" i="0" u="none" strike="noStrike" cap="none" dirty="0" err="1" smtClean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codigo</a:t>
            </a:r>
            <a:r>
              <a:rPr lang="pt-BR" sz="2400" b="1" i="0" u="none" strike="noStrike" cap="none" dirty="0" smtClean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= 20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realizar a utilização de variáveis ou constantes, precisamos primeiro declarar elas.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 trabalharemos com informações diferentes, não apenas valores inteiros, reais, literais, </a:t>
            </a:r>
            <a:r>
              <a:rPr lang="pt-BR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etc</a:t>
            </a:r>
            <a:r>
              <a:rPr lang="pt-BR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necessitados da definição de um </a:t>
            </a:r>
            <a:r>
              <a:rPr lang="pt-BR" sz="24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tipo de dado</a:t>
            </a:r>
            <a:r>
              <a:rPr lang="pt-BR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</p:cSld>
  <p:clrMapOvr>
    <a:masterClrMapping/>
  </p:clrMapOvr>
  <p:transition spd="med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dados, constantes e variáveis</a:t>
            </a:r>
          </a:p>
        </p:txBody>
      </p:sp>
      <p:sp>
        <p:nvSpPr>
          <p:cNvPr id="340" name="Shape 340"/>
          <p:cNvSpPr txBox="1"/>
          <p:nvPr/>
        </p:nvSpPr>
        <p:spPr>
          <a:xfrm>
            <a:off x="1191490" y="2510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a definição do tipo de dado, precisa primeiramente saber quais serão os dados armazena</a:t>
            </a:r>
            <a:r>
              <a:rPr lang="pt-BR" sz="2400"/>
              <a:t>dos</a:t>
            </a: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nes</a:t>
            </a:r>
            <a:r>
              <a:rPr lang="pt-BR" sz="2400"/>
              <a:t>t</a:t>
            </a: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variável.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 das razões para utilizarmos o tipo de dado é a otimização do uso de memória.</a:t>
            </a:r>
          </a:p>
        </p:txBody>
      </p:sp>
    </p:spTree>
  </p:cSld>
  <p:clrMapOvr>
    <a:masterClrMapping/>
  </p:clrMapOvr>
  <p:transition spd="med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dados</a:t>
            </a:r>
          </a:p>
        </p:txBody>
      </p:sp>
      <p:sp>
        <p:nvSpPr>
          <p:cNvPr id="346" name="Shape 346"/>
          <p:cNvSpPr txBox="1"/>
          <p:nvPr/>
        </p:nvSpPr>
        <p:spPr>
          <a:xfrm>
            <a:off x="1296187" y="2510273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Numérico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Inteiro: 100; 200; 20; 30; 1.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Real: 10,7; 200,0; 0,06.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Literal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Valores alfanuméricos, em forma de texto: “100,5”, “Hoje o dia está lindo.”; “R$10,00”; “10 Reais.”.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Lógico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Armazena valores do tipo: “Verdadeiro” e “Falso”.</a:t>
            </a:r>
          </a:p>
        </p:txBody>
      </p:sp>
    </p:spTree>
  </p:cSld>
  <p:clrMapOvr>
    <a:masterClrMapping/>
  </p:clrMapOvr>
  <p:transition spd="med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dados</a:t>
            </a:r>
          </a:p>
        </p:txBody>
      </p:sp>
      <p:sp>
        <p:nvSpPr>
          <p:cNvPr id="352" name="Shape 352"/>
          <p:cNvSpPr txBox="1"/>
          <p:nvPr/>
        </p:nvSpPr>
        <p:spPr>
          <a:xfrm>
            <a:off x="1296187" y="2510273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3" name="Shape 353"/>
          <p:cNvGraphicFramePr/>
          <p:nvPr/>
        </p:nvGraphicFramePr>
        <p:xfrm>
          <a:off x="2076450" y="2980767"/>
          <a:ext cx="8820175" cy="2242375"/>
        </p:xfrm>
        <a:graphic>
          <a:graphicData uri="http://schemas.openxmlformats.org/drawingml/2006/table">
            <a:tbl>
              <a:tblPr firstRow="1" firstCol="1" bandRow="1">
                <a:noFill/>
                <a:tableStyleId>{6B83108B-B36A-4D53-9F16-48E670F84F00}</a:tableStyleId>
              </a:tblPr>
              <a:tblGrid>
                <a:gridCol w="83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4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71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72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23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Tipo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Memória consumida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Valor Mínimo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Valor Máximo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byte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1 byte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-128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127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short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2 byte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-32.768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32.767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2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int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4 bytes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-2.147.483.648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2.147.483.647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0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long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8 bytes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-9.223.372.036.854.775.808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9.223.372.036.854.775.807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54" name="Shape 354"/>
          <p:cNvSpPr/>
          <p:nvPr/>
        </p:nvSpPr>
        <p:spPr>
          <a:xfrm>
            <a:off x="1993319" y="2279441"/>
            <a:ext cx="2101800" cy="46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A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4A4A4A"/>
                </a:solidFill>
                <a:latin typeface="Arial"/>
                <a:ea typeface="Arial"/>
                <a:cs typeface="Arial"/>
                <a:sym typeface="Arial"/>
              </a:rPr>
              <a:t>Tipos inteiros:</a:t>
            </a: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Questrial"/>
              <a:buNone/>
            </a:pPr>
            <a:r>
              <a:rPr lang="pt-BR" sz="4400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Aula 1</a:t>
            </a:r>
          </a:p>
        </p:txBody>
      </p:sp>
      <p:grpSp>
        <p:nvGrpSpPr>
          <p:cNvPr id="159" name="Shape 159"/>
          <p:cNvGrpSpPr/>
          <p:nvPr/>
        </p:nvGrpSpPr>
        <p:grpSpPr>
          <a:xfrm>
            <a:off x="2559150" y="2299579"/>
            <a:ext cx="8408242" cy="1516741"/>
            <a:chOff x="0" y="170529"/>
            <a:chExt cx="8408242" cy="1516741"/>
          </a:xfrm>
        </p:grpSpPr>
        <p:sp>
          <p:nvSpPr>
            <p:cNvPr id="160" name="Shape 160"/>
            <p:cNvSpPr/>
            <p:nvPr/>
          </p:nvSpPr>
          <p:spPr>
            <a:xfrm>
              <a:off x="31405" y="285417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0989B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0" y="475329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" name="Shape 162"/>
            <p:cNvSpPr txBox="1"/>
            <p:nvPr/>
          </p:nvSpPr>
          <p:spPr>
            <a:xfrm>
              <a:off x="0" y="170529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Questrial"/>
                <a:buNone/>
              </a:pPr>
              <a:r>
                <a:rPr lang="pt-BR" sz="1800" b="1" i="0" u="none" strike="noStrike" cap="non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Instalação e configuração do Java</a:t>
              </a:r>
            </a:p>
          </p:txBody>
        </p:sp>
        <p:sp>
          <p:nvSpPr>
            <p:cNvPr id="163" name="Shape 163"/>
            <p:cNvSpPr/>
            <p:nvPr/>
          </p:nvSpPr>
          <p:spPr>
            <a:xfrm>
              <a:off x="2156471" y="312716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749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4308830" y="339070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30B1E6">
                <a:alpha val="498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4234303" y="539256"/>
              <a:ext cx="1956600" cy="6204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6451642" y="487279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" name="Shape 167"/>
            <p:cNvSpPr txBox="1"/>
            <p:nvPr/>
          </p:nvSpPr>
          <p:spPr>
            <a:xfrm>
              <a:off x="4310503" y="615456"/>
              <a:ext cx="1956600" cy="620400"/>
            </a:xfrm>
            <a:prstGeom prst="rect">
              <a:avLst/>
            </a:prstGeom>
            <a:noFill/>
            <a:ln>
              <a:noFill/>
            </a:ln>
          </p:spPr>
          <p:txBody>
            <a:bodyPr lIns="177800" tIns="177800" rIns="1778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ct val="25000"/>
                <a:buFont typeface="Garamond"/>
                <a:buNone/>
              </a:pPr>
              <a:r>
                <a:rPr lang="pt-BR" sz="1800" b="1" i="0" u="none" strike="noStrike" cap="non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Comentários</a:t>
              </a:r>
            </a:p>
          </p:txBody>
        </p:sp>
      </p:grpSp>
      <p:sp>
        <p:nvSpPr>
          <p:cNvPr id="168" name="Shape 168"/>
          <p:cNvSpPr txBox="1"/>
          <p:nvPr/>
        </p:nvSpPr>
        <p:spPr>
          <a:xfrm>
            <a:off x="4595200" y="2299575"/>
            <a:ext cx="2181600" cy="726000"/>
          </a:xfrm>
          <a:prstGeom prst="rect">
            <a:avLst/>
          </a:prstGeom>
          <a:noFill/>
          <a:ln>
            <a:noFill/>
          </a:ln>
        </p:spPr>
        <p:txBody>
          <a:bodyPr lIns="128000" tIns="128000" rIns="128000" bIns="0" anchor="t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Principais aplicativos para desenvolvimento</a:t>
            </a:r>
          </a:p>
        </p:txBody>
      </p:sp>
      <p:sp>
        <p:nvSpPr>
          <p:cNvPr id="169" name="Shape 169"/>
          <p:cNvSpPr txBox="1"/>
          <p:nvPr/>
        </p:nvSpPr>
        <p:spPr>
          <a:xfrm>
            <a:off x="6025600" y="2892925"/>
            <a:ext cx="832500" cy="923400"/>
          </a:xfrm>
          <a:prstGeom prst="rect">
            <a:avLst/>
          </a:prstGeom>
          <a:noFill/>
          <a:ln>
            <a:noFill/>
          </a:ln>
        </p:spPr>
        <p:txBody>
          <a:bodyPr lIns="128000" tIns="128000" rIns="128000" bIns="0" anchor="t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>
                <a:solidFill>
                  <a:schemeClr val="dk1"/>
                </a:solidFill>
              </a:rPr>
              <a:t>2</a:t>
            </a:r>
          </a:p>
        </p:txBody>
      </p:sp>
      <p:sp>
        <p:nvSpPr>
          <p:cNvPr id="170" name="Shape 170"/>
          <p:cNvSpPr txBox="1"/>
          <p:nvPr/>
        </p:nvSpPr>
        <p:spPr>
          <a:xfrm>
            <a:off x="3892000" y="2892925"/>
            <a:ext cx="832500" cy="923400"/>
          </a:xfrm>
          <a:prstGeom prst="rect">
            <a:avLst/>
          </a:prstGeom>
          <a:noFill/>
          <a:ln>
            <a:noFill/>
          </a:ln>
        </p:spPr>
        <p:txBody>
          <a:bodyPr lIns="128000" tIns="128000" rIns="128000" bIns="0" anchor="t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>
                <a:solidFill>
                  <a:schemeClr val="dk1"/>
                </a:solidFill>
              </a:rPr>
              <a:t>1</a:t>
            </a:r>
          </a:p>
        </p:txBody>
      </p:sp>
      <p:sp>
        <p:nvSpPr>
          <p:cNvPr id="171" name="Shape 171"/>
          <p:cNvSpPr txBox="1"/>
          <p:nvPr/>
        </p:nvSpPr>
        <p:spPr>
          <a:xfrm>
            <a:off x="8235400" y="2892925"/>
            <a:ext cx="832500" cy="923400"/>
          </a:xfrm>
          <a:prstGeom prst="rect">
            <a:avLst/>
          </a:prstGeom>
          <a:noFill/>
          <a:ln>
            <a:noFill/>
          </a:ln>
        </p:spPr>
        <p:txBody>
          <a:bodyPr lIns="128000" tIns="128000" rIns="128000" bIns="0" anchor="t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>
                <a:solidFill>
                  <a:schemeClr val="dk1"/>
                </a:solidFill>
              </a:rPr>
              <a:t>3</a:t>
            </a:r>
          </a:p>
        </p:txBody>
      </p:sp>
    </p:spTree>
  </p:cSld>
  <p:clrMapOvr>
    <a:masterClrMapping/>
  </p:clrMapOvr>
  <p:transition spd="med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dados</a:t>
            </a:r>
          </a:p>
        </p:txBody>
      </p:sp>
      <p:sp>
        <p:nvSpPr>
          <p:cNvPr id="360" name="Shape 360"/>
          <p:cNvSpPr txBox="1"/>
          <p:nvPr/>
        </p:nvSpPr>
        <p:spPr>
          <a:xfrm>
            <a:off x="1296187" y="2510273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Shape 361"/>
          <p:cNvSpPr/>
          <p:nvPr/>
        </p:nvSpPr>
        <p:spPr>
          <a:xfrm>
            <a:off x="1993319" y="2279441"/>
            <a:ext cx="1776300" cy="46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A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4A4A4A"/>
                </a:solidFill>
                <a:latin typeface="Arial"/>
                <a:ea typeface="Arial"/>
                <a:cs typeface="Arial"/>
                <a:sym typeface="Arial"/>
              </a:rPr>
              <a:t>Tipos reais:</a:t>
            </a:r>
          </a:p>
        </p:txBody>
      </p:sp>
      <p:graphicFrame>
        <p:nvGraphicFramePr>
          <p:cNvPr id="362" name="Shape 362"/>
          <p:cNvGraphicFramePr/>
          <p:nvPr/>
        </p:nvGraphicFramePr>
        <p:xfrm>
          <a:off x="1993319" y="2965516"/>
          <a:ext cx="8903275" cy="2022150"/>
        </p:xfrm>
        <a:graphic>
          <a:graphicData uri="http://schemas.openxmlformats.org/drawingml/2006/table">
            <a:tbl>
              <a:tblPr firstRow="1" firstCol="1" bandRow="1">
                <a:noFill/>
                <a:tableStyleId>{6B83108B-B36A-4D53-9F16-48E670F84F00}</a:tableStyleId>
              </a:tblPr>
              <a:tblGrid>
                <a:gridCol w="615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1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62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9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5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019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Tipo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Memória consumida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Valor Mínimo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Valor Máximo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Precisão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float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4 bytes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-3,4028E + 38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3,4028E + 38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6 -7 dígitos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4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double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8 bytes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-1,7976E + 308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1,7976E + 308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pt-BR" sz="1450" u="none" strike="noStrike" cap="none"/>
                        <a:t>15 dígitos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dados</a:t>
            </a:r>
          </a:p>
        </p:txBody>
      </p:sp>
      <p:sp>
        <p:nvSpPr>
          <p:cNvPr id="368" name="Shape 368"/>
          <p:cNvSpPr txBox="1"/>
          <p:nvPr/>
        </p:nvSpPr>
        <p:spPr>
          <a:xfrm>
            <a:off x="1296187" y="1862560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Tipos literais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tipo </a:t>
            </a:r>
            <a:r>
              <a:rPr lang="pt-BR" sz="24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char</a:t>
            </a: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ocupa 2 bytes, o que torna o Java ideal para programar em línguas que utilizam caracteres diferentes do padrão ASCII.</a:t>
            </a:r>
          </a:p>
          <a:p>
            <a:pPr marL="457200" marR="0" lvl="1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padrão ASCII utiliza apenas um byte que fornece 256 letras diferentes, mas o padrão utilizado em Java (ISO) nos dá a possibilidade de até 65.536 caracteres diferentes.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</a:t>
            </a:r>
            <a:r>
              <a:rPr lang="pt-BR" sz="24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char</a:t>
            </a: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permite que seja armazenado um único caractere (letra, símbolo, etc).</a:t>
            </a:r>
          </a:p>
        </p:txBody>
      </p:sp>
    </p:spTree>
  </p:cSld>
  <p:clrMapOvr>
    <a:masterClrMapping/>
  </p:clrMapOvr>
  <p:transition spd="med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dados</a:t>
            </a:r>
          </a:p>
        </p:txBody>
      </p:sp>
      <p:sp>
        <p:nvSpPr>
          <p:cNvPr id="374" name="Shape 374"/>
          <p:cNvSpPr txBox="1"/>
          <p:nvPr/>
        </p:nvSpPr>
        <p:spPr>
          <a:xfrm>
            <a:off x="1296187" y="2181649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Tipos literais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a utilização de um conjunto de caracteres (palavras, frases, etc), deve-se utilizar a </a:t>
            </a:r>
            <a:r>
              <a:rPr lang="pt-BR" sz="24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String</a:t>
            </a: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1371600" marR="0" lvl="1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char letra = ‘Palavra’; //esta correto isso?</a:t>
            </a:r>
          </a:p>
          <a:p>
            <a:pPr marL="1371600" marR="0" lvl="1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String palavra = “Teste”;</a:t>
            </a:r>
          </a:p>
          <a:p>
            <a:pPr marL="1371600" marR="0" lvl="1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char letraCorreta = ‘A’;</a:t>
            </a:r>
          </a:p>
          <a:p>
            <a: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Outro detalhe importante, quando utilizamos String, o conteúdo armazenado nessa variável fica entre aspas duplas (“”) já quando utilizamos char, o conteúdo fica entre aspas simples (‘’).</a:t>
            </a:r>
          </a:p>
        </p:txBody>
      </p:sp>
    </p:spTree>
  </p:cSld>
  <p:clrMapOvr>
    <a:masterClrMapping/>
  </p:clrMapOvr>
  <p:transition spd="med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dados</a:t>
            </a:r>
          </a:p>
        </p:txBody>
      </p:sp>
      <p:sp>
        <p:nvSpPr>
          <p:cNvPr id="380" name="Shape 380"/>
          <p:cNvSpPr txBox="1"/>
          <p:nvPr/>
        </p:nvSpPr>
        <p:spPr>
          <a:xfrm>
            <a:off x="1296187" y="2181649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Tipo lógico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tipo de dado boolean nos permite armazenar apenas 2 valores true ou false (Verdadeiro/Falso).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 esse tipo de dados podemos armazena</a:t>
            </a:r>
            <a:r>
              <a:rPr lang="pt-BR" sz="2400"/>
              <a:t>r</a:t>
            </a: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valores lógicos sendo possível esses valores serem resultantes de expressões lógicas.</a:t>
            </a:r>
          </a:p>
          <a:p>
            <a: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boolean isFeminino = true;</a:t>
            </a:r>
          </a:p>
          <a:p>
            <a: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boolean isPar = 4%2 == 0;</a:t>
            </a:r>
          </a:p>
        </p:txBody>
      </p:sp>
    </p:spTree>
  </p:cSld>
  <p:clrMapOvr>
    <a:masterClrMapping/>
  </p:clrMapOvr>
  <p:transition spd="med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Tipos de dados</a:t>
            </a:r>
          </a:p>
        </p:txBody>
      </p:sp>
      <p:sp>
        <p:nvSpPr>
          <p:cNvPr id="386" name="Shape 386"/>
          <p:cNvSpPr txBox="1"/>
          <p:nvPr/>
        </p:nvSpPr>
        <p:spPr>
          <a:xfrm>
            <a:off x="1296187" y="2181649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Além dos tipos primitivos que vimos anteriormente, podemos criar nossos próprios tipos de dados, são chamadas estruturas de dados, ou tipos de dados compostos.</a:t>
            </a:r>
          </a:p>
        </p:txBody>
      </p:sp>
    </p:spTree>
  </p:cSld>
  <p:clrMapOvr>
    <a:masterClrMapping/>
  </p:clrMapOvr>
  <p:transition spd="med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Constantes e variáveis</a:t>
            </a:r>
          </a:p>
        </p:txBody>
      </p:sp>
      <p:sp>
        <p:nvSpPr>
          <p:cNvPr id="392" name="Shape 392"/>
          <p:cNvSpPr txBox="1"/>
          <p:nvPr/>
        </p:nvSpPr>
        <p:spPr>
          <a:xfrm>
            <a:off x="1296187" y="1800649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Constantes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Constante como o próprio nome já diz, é algo constante, fixo que não pode ser alterado.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Esse valor não poderá ser alterado durante a execução do sistema.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</a:t>
            </a:r>
            <a:r>
              <a:rPr lang="pt-BR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Maior idade no Brasil hoje é 18 anos, esse valor durante a execução do sistema não deve ser alterado em momento </a:t>
            </a:r>
            <a:r>
              <a:rPr lang="pt-BR" sz="2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algum.			</a:t>
            </a:r>
            <a:r>
              <a:rPr lang="pt-BR" sz="2400" b="1" i="0" u="none" strike="noStrike" cap="none" dirty="0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final 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int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 MAIOR_IDADE = 18;</a:t>
            </a:r>
          </a:p>
          <a:p>
            <a: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final 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boolean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 IS_ATIVO = </a:t>
            </a:r>
            <a:r>
              <a:rPr lang="pt-BR" sz="2400" b="1" i="0" u="none" strike="noStrike" cap="none" dirty="0" err="1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true</a:t>
            </a:r>
            <a:r>
              <a:rPr lang="pt-BR" sz="2400" b="1" i="0" u="none" strike="noStrike" cap="none" dirty="0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dirty="0">
                <a:solidFill>
                  <a:srgbClr val="2A4F1C"/>
                </a:solidFill>
              </a:rPr>
              <a:t>	</a:t>
            </a:r>
            <a:r>
              <a:rPr lang="pt-BR" sz="2400" b="1" dirty="0" smtClean="0">
                <a:solidFill>
                  <a:srgbClr val="2A4F1C"/>
                </a:solidFill>
              </a:rPr>
              <a:t>     </a:t>
            </a:r>
            <a:r>
              <a:rPr lang="pt-BR" sz="2400" b="1" i="0" u="none" strike="noStrike" cap="none" dirty="0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final 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String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 PESSOA_FISICA = “PF</a:t>
            </a:r>
            <a:r>
              <a:rPr lang="pt-BR" sz="2400" b="1" i="0" u="none" strike="noStrike" cap="none" dirty="0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”;</a:t>
            </a:r>
          </a:p>
          <a:p>
            <a: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dirty="0" smtClean="0">
                <a:solidFill>
                  <a:srgbClr val="2A4F1C"/>
                </a:solidFill>
              </a:rPr>
              <a:t>   </a:t>
            </a:r>
            <a:r>
              <a:rPr lang="pt-BR" sz="2400" b="1" i="0" u="none" strike="noStrike" cap="none" dirty="0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final 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char SEXO_FEMININO = ‘F’</a:t>
            </a:r>
          </a:p>
        </p:txBody>
      </p:sp>
    </p:spTree>
  </p:cSld>
  <p:clrMapOvr>
    <a:masterClrMapping/>
  </p:clrMapOvr>
  <p:transition spd="med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Constantes e variáveis</a:t>
            </a:r>
          </a:p>
        </p:txBody>
      </p:sp>
      <p:sp>
        <p:nvSpPr>
          <p:cNvPr id="398" name="Shape 398"/>
          <p:cNvSpPr txBox="1"/>
          <p:nvPr/>
        </p:nvSpPr>
        <p:spPr>
          <a:xfrm>
            <a:off x="1296187" y="2181649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Variáveis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Ao contrário das constantes, as variáveis podem ser alteradas durante a execução do programa, isso é normal acontecer.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28800" marR="0" lvl="1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double saldo = 200.00;</a:t>
            </a:r>
          </a:p>
          <a:p>
            <a:pPr marL="1828800" marR="0" lvl="1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int qtd = 10;</a:t>
            </a:r>
          </a:p>
          <a:p>
            <a:pPr marL="1828800" marR="0" lvl="1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boolean i</a:t>
            </a:r>
            <a:r>
              <a:rPr lang="pt-BR" sz="2400" b="1">
                <a:solidFill>
                  <a:srgbClr val="2A4F1C"/>
                </a:solidFill>
              </a:rPr>
              <a:t>s</a:t>
            </a:r>
            <a:r>
              <a:rPr lang="pt-BR" sz="2400" b="1" i="0" u="none" strike="noStrike" cap="none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Feminino = true;</a:t>
            </a:r>
          </a:p>
          <a:p>
            <a:pPr marL="1828800" marR="0" lvl="1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char tipoEmpresa = ‘F’;</a:t>
            </a:r>
          </a:p>
          <a:p>
            <a:pPr marL="1828800" marR="0" lvl="1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String nome = “Maria”;</a:t>
            </a:r>
          </a:p>
          <a:p>
            <a:pPr marL="1828800" marR="0" lvl="1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Saldo = 1000.00;</a:t>
            </a:r>
          </a:p>
        </p:txBody>
      </p:sp>
    </p:spTree>
  </p:cSld>
  <p:clrMapOvr>
    <a:masterClrMapping/>
  </p:clrMapOvr>
  <p:transition spd="med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Constantes e variáveis</a:t>
            </a:r>
          </a:p>
        </p:txBody>
      </p:sp>
      <p:sp>
        <p:nvSpPr>
          <p:cNvPr id="404" name="Shape 404"/>
          <p:cNvSpPr txBox="1"/>
          <p:nvPr/>
        </p:nvSpPr>
        <p:spPr>
          <a:xfrm>
            <a:off x="1191490" y="2510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guardar as informações que serão processadas durante a execução do programa, é necessário reservar espaços de memória no computador (variáveis).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Variáveis são espaços de memória alocados para guardar informações obtidas pelo próprio computador ou pelo usuário.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Essa variável pode ser alterada várias vezes, seja decorrente a cálculos feitos pelo sistema, ou pelo usuário que alterou o valor.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Há casos em que essa informação não deve ser alterada, nesse caso chamamos essa variável de constante.</a:t>
            </a:r>
          </a:p>
        </p:txBody>
      </p:sp>
    </p:spTree>
  </p:cSld>
  <p:clrMapOvr>
    <a:masterClrMapping/>
  </p:clrMapOvr>
  <p:transition spd="med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Constantes e variáveis</a:t>
            </a:r>
          </a:p>
        </p:txBody>
      </p:sp>
      <p:sp>
        <p:nvSpPr>
          <p:cNvPr id="410" name="Shape 410"/>
          <p:cNvSpPr txBox="1"/>
          <p:nvPr/>
        </p:nvSpPr>
        <p:spPr>
          <a:xfrm>
            <a:off x="1191490" y="2510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utilizar variáveis ou constantes, precisamos primeiro declarar elas.</a:t>
            </a:r>
          </a:p>
          <a:p>
            <a:pPr marL="2743200" marR="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int codigo = 10;</a:t>
            </a:r>
          </a:p>
          <a:p>
            <a:pPr marL="2743200" marR="0" lvl="0" indent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</a:pPr>
            <a:r>
              <a:rPr lang="pt-BR" sz="2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codigo = 20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 iremos trabalhar com dados diferente não apenas valores inteiros, necessitados da definição de um </a:t>
            </a:r>
            <a:r>
              <a:rPr lang="pt-BR" sz="24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tipo de dado</a:t>
            </a: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a definição do tipo de dado, precisa primeiramente saber quais dados serão armazena</a:t>
            </a:r>
            <a:r>
              <a:rPr lang="pt-BR" sz="2400"/>
              <a:t>dos</a:t>
            </a: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nes</a:t>
            </a:r>
            <a:r>
              <a:rPr lang="pt-BR" sz="2400"/>
              <a:t>t</a:t>
            </a: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variável.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Uma das razões para utilizarmos o tipo de dado é a otimização do uso de memória.</a:t>
            </a:r>
          </a:p>
        </p:txBody>
      </p:sp>
    </p:spTree>
  </p:cSld>
  <p:clrMapOvr>
    <a:masterClrMapping/>
  </p:clrMapOvr>
  <p:transition spd="med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Identificadores</a:t>
            </a:r>
          </a:p>
        </p:txBody>
      </p:sp>
      <p:sp>
        <p:nvSpPr>
          <p:cNvPr id="416" name="Shape 416"/>
          <p:cNvSpPr txBox="1"/>
          <p:nvPr/>
        </p:nvSpPr>
        <p:spPr>
          <a:xfrm>
            <a:off x="1296187" y="2181649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Os nomes das variáveis (identificadores) são muito importantes para o entendimento do programa durante o desenvolvimento.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É muito importante que os nomes das variáveis sejam sempre o mais claro possível.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Nome de uma variável que irá armazenar o nome de uma empresa: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r>
              <a:rPr lang="pt-BR" sz="2400" b="1" i="0" u="none" strike="noStrike" cap="none" dirty="0" err="1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String</a:t>
            </a:r>
            <a:r>
              <a:rPr lang="pt-BR" sz="2400" b="1" i="0" u="none" strike="noStrike" cap="none" dirty="0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nome;</a:t>
            </a:r>
          </a:p>
          <a:p>
            <a:pPr marL="9144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Sring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nomeEmpresa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Instalação e configuração do Java</a:t>
            </a:r>
          </a:p>
        </p:txBody>
      </p:sp>
      <p:sp>
        <p:nvSpPr>
          <p:cNvPr id="177" name="Shape 177"/>
          <p:cNvSpPr txBox="1"/>
          <p:nvPr/>
        </p:nvSpPr>
        <p:spPr>
          <a:xfrm>
            <a:off x="1296187" y="2510273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0987" marR="0" lvl="0" indent="-2809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5000"/>
              <a:buFont typeface="Arial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Instalar o Java? Para que? Já tenho o Java instalado.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O java que temos instalado em nossas máquinas é a JVM (Java Virtual Machine);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A JVM é o interpretador Java que é chamado sempre que mandamos executar alguma aplicação em Java;</a:t>
            </a:r>
          </a:p>
          <a:p>
            <a:pPr marL="11430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Módulo de segurança dos bancos;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Sim, precisamos instalar o Java (JDK), sem ele não conseguimos desenvolver em Java;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É através dele que realizamos a compilação do nosso código e a execução;</a:t>
            </a:r>
          </a:p>
        </p:txBody>
      </p:sp>
    </p:spTree>
  </p:cSld>
  <p:clrMapOvr>
    <a:masterClrMapping/>
  </p:clrMapOvr>
  <p:transition spd="med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Identificadores</a:t>
            </a:r>
          </a:p>
        </p:txBody>
      </p:sp>
      <p:sp>
        <p:nvSpPr>
          <p:cNvPr id="422" name="Shape 422"/>
          <p:cNvSpPr txBox="1"/>
          <p:nvPr/>
        </p:nvSpPr>
        <p:spPr>
          <a:xfrm>
            <a:off x="1296187" y="2181649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 é uma linguagem case-</a:t>
            </a:r>
            <a:r>
              <a:rPr lang="pt-BR" sz="2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sensitive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o que é isso?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 diferencia as letras maiúsculas e minúsculas.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r>
              <a:rPr lang="pt-BR" sz="2400" b="1" i="0" u="none" strike="noStrike" cap="none" dirty="0" err="1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String</a:t>
            </a:r>
            <a:r>
              <a:rPr lang="pt-BR" sz="2400" b="1" i="0" u="none" strike="noStrike" cap="none" dirty="0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datadecriacao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18288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String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dataDeCriacao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18288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String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DataDeCricao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18288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String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datadeCriacao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18288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String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dataDecricao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Desta forma devemos ter muito cuidado quando definimos nossos identificadores.</a:t>
            </a:r>
          </a:p>
        </p:txBody>
      </p:sp>
    </p:spTree>
  </p:cSld>
  <p:clrMapOvr>
    <a:masterClrMapping/>
  </p:clrMapOvr>
  <p:transition spd="med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Identificadores</a:t>
            </a:r>
          </a:p>
        </p:txBody>
      </p:sp>
      <p:sp>
        <p:nvSpPr>
          <p:cNvPr id="428" name="Shape 428"/>
          <p:cNvSpPr txBox="1"/>
          <p:nvPr/>
        </p:nvSpPr>
        <p:spPr>
          <a:xfrm>
            <a:off x="1296187" y="2181649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dirty="0">
                <a:solidFill>
                  <a:schemeClr val="dk1"/>
                </a:solidFill>
              </a:rPr>
              <a:t>Nos identificadores é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permitido a utilização de: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Letras de A </a:t>
            </a:r>
            <a:r>
              <a:rPr lang="pt-BR" sz="2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Z (maiúsculas e minúsculas).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_ (</a:t>
            </a:r>
            <a:r>
              <a:rPr lang="pt-BR" sz="2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underline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$ (cifrão)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Números de 0 a 9, somente após o 2º caractere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exemploResidencial</a:t>
            </a: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pt-BR" sz="2400" b="1" i="0" u="none" strike="noStrike" cap="none" dirty="0" err="1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dataDeNascimento</a:t>
            </a:r>
            <a:endParaRPr lang="pt-BR" sz="2400" b="1" i="0" u="none" strike="noStrike" cap="none" dirty="0">
              <a:solidFill>
                <a:srgbClr val="2A4F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	contador1				</a:t>
            </a:r>
            <a:r>
              <a:rPr lang="pt-BR" sz="2400" b="1" i="0" u="none" strike="noStrike" cap="none" dirty="0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STATUS_RESERVA</a:t>
            </a:r>
            <a:endParaRPr lang="pt-BR" sz="2400" b="1" i="0" u="none" strike="noStrike" cap="none" dirty="0">
              <a:solidFill>
                <a:srgbClr val="2A4F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	_valor					</a:t>
            </a:r>
            <a:r>
              <a:rPr lang="pt-BR" sz="2400" b="1" i="0" u="none" strike="noStrike" cap="none" dirty="0" smtClean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PF</a:t>
            </a:r>
            <a:endParaRPr lang="pt-BR" sz="2400" b="1" i="0" u="none" strike="noStrike" cap="none" dirty="0">
              <a:solidFill>
                <a:srgbClr val="2A4F1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4F1C"/>
              </a:buClr>
              <a:buSzPct val="250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2A4F1C"/>
                </a:solidFill>
                <a:latin typeface="Arial"/>
                <a:ea typeface="Arial"/>
                <a:cs typeface="Arial"/>
                <a:sym typeface="Arial"/>
              </a:rPr>
              <a:t>	$salario</a:t>
            </a:r>
          </a:p>
        </p:txBody>
      </p:sp>
    </p:spTree>
  </p:cSld>
  <p:clrMapOvr>
    <a:masterClrMapping/>
  </p:clrMapOvr>
  <p:transition spd="med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Identificadores</a:t>
            </a:r>
          </a:p>
        </p:txBody>
      </p:sp>
      <p:sp>
        <p:nvSpPr>
          <p:cNvPr id="434" name="Shape 434"/>
          <p:cNvSpPr txBox="1"/>
          <p:nvPr/>
        </p:nvSpPr>
        <p:spPr>
          <a:xfrm>
            <a:off x="1296187" y="2181649"/>
            <a:ext cx="96012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Os identificadores podem ter 1 ou mais caractere.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Devem iniciar com uma letra.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Não podem ter espaços em branco no meio do nome;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Devem ser o mais claro possível em relação a função que terão na variável ou constante.</a:t>
            </a:r>
          </a:p>
        </p:txBody>
      </p:sp>
    </p:spTree>
  </p:cSld>
  <p:clrMapOvr>
    <a:masterClrMapping/>
  </p:clrMapOvr>
  <p:transition spd="med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/>
          <p:nvPr/>
        </p:nvSpPr>
        <p:spPr>
          <a:xfrm>
            <a:off x="1295400" y="373060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Palavras reservadas do Java</a:t>
            </a:r>
          </a:p>
        </p:txBody>
      </p:sp>
      <p:pic>
        <p:nvPicPr>
          <p:cNvPr id="440" name="Shape 4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7969" y="1531775"/>
            <a:ext cx="8776200" cy="462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Recebendo dados do usuário</a:t>
            </a:r>
          </a:p>
        </p:txBody>
      </p:sp>
      <p:sp>
        <p:nvSpPr>
          <p:cNvPr id="446" name="Shape 446"/>
          <p:cNvSpPr txBox="1"/>
          <p:nvPr/>
        </p:nvSpPr>
        <p:spPr>
          <a:xfrm>
            <a:off x="1191490" y="2510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No mundo real grande parte dos valores das variáveis são informados pelos usuários.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Além dos dados vindos dos usuário, obtermos os valores através de: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Banco de dados.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Serviços de internet.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Bibliotecas de programas.</a:t>
            </a:r>
          </a:p>
        </p:txBody>
      </p:sp>
    </p:spTree>
  </p:cSld>
  <p:clrMapOvr>
    <a:masterClrMapping/>
  </p:clrMapOvr>
  <p:transition spd="med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Lendo dados do teclado</a:t>
            </a:r>
          </a:p>
        </p:txBody>
      </p:sp>
      <p:sp>
        <p:nvSpPr>
          <p:cNvPr id="452" name="Shape 452"/>
          <p:cNvSpPr txBox="1"/>
          <p:nvPr/>
        </p:nvSpPr>
        <p:spPr>
          <a:xfrm>
            <a:off x="1191490" y="2510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Existem 2 forma mais simples de obtermos dados do usuário pelo teclado: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Scanner </a:t>
            </a: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(Prompt de comando)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JOtionPane </a:t>
            </a: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(Janelinha com interface gráfica)</a:t>
            </a:r>
          </a:p>
        </p:txBody>
      </p:sp>
    </p:spTree>
  </p:cSld>
  <p:clrMapOvr>
    <a:masterClrMapping/>
  </p:clrMapOvr>
  <p:transition spd="med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 txBox="1"/>
          <p:nvPr/>
        </p:nvSpPr>
        <p:spPr>
          <a:xfrm>
            <a:off x="1295400" y="400752"/>
            <a:ext cx="9601200" cy="1303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Sacanner</a:t>
            </a:r>
          </a:p>
        </p:txBody>
      </p:sp>
      <p:sp>
        <p:nvSpPr>
          <p:cNvPr id="458" name="Shape 458"/>
          <p:cNvSpPr txBox="1"/>
          <p:nvPr/>
        </p:nvSpPr>
        <p:spPr>
          <a:xfrm>
            <a:off x="1191490" y="1207912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Import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java.util.Scanner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public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class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ExemploTeclado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{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public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static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void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main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String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args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[]) {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String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nome;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byte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idade;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int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numero;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boolean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cadastrado;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Scanner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teclado = new Scanner(System.in);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System.out.println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(“Entre com o seu nome: ”);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nome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=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teclado.nextLine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System.out.println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(“Entre com a sua idade: ”);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idade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=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teclado.nextByte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System.out.println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(“Entre com o valor do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emprestimo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: ”);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numero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=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teclado.nextInt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System.out.println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(“Tem casa própria? ”);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cadastrado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=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teclado.nextBoolean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();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}</a:t>
            </a:r>
          </a:p>
        </p:txBody>
      </p:sp>
    </p:spTree>
  </p:cSld>
  <p:clrMapOvr>
    <a:masterClrMapping/>
  </p:clrMapOvr>
  <p:transition spd="med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 txBox="1"/>
          <p:nvPr/>
        </p:nvSpPr>
        <p:spPr>
          <a:xfrm>
            <a:off x="1295400" y="483881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JOptionPane</a:t>
            </a:r>
          </a:p>
        </p:txBody>
      </p:sp>
      <p:sp>
        <p:nvSpPr>
          <p:cNvPr id="464" name="Shape 464"/>
          <p:cNvSpPr txBox="1"/>
          <p:nvPr/>
        </p:nvSpPr>
        <p:spPr>
          <a:xfrm>
            <a:off x="1191490" y="1595851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import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javax.swing.JOptionPane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public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class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ExemploTecladoJOptionPane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{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public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static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void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main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String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args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[]) {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String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nome =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JOptionPane.showInputDialog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("Entre com o seu nome: ");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char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sexo =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JOptionPane.showInputDialog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("Entre com o seu sexo(F/M): ").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charAt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(0);	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byte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idade =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Byte.parseByte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JOptionPane.showInputDialog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("Entre com a sua idade: "));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int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numero =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Integer.parseInt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JOptionPane.showInputDialog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("Entre com o valor do 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emprestimo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: "));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JOptionPane.showMessageDialog</a:t>
            </a: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</a:t>
            </a:r>
            <a:r>
              <a:rPr lang="pt-BR" sz="1800" b="1" i="0" u="none" strike="noStrike" cap="none" dirty="0" err="1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null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, "Nome: " + nome 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					+ "\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nIdade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: " + idade 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					+ “\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nSexo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: ” + sexo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					+ "\</a:t>
            </a:r>
            <a:r>
              <a:rPr lang="pt-BR" sz="1800" b="1" i="0" u="none" strike="noStrike" cap="none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nEmpréstimo</a:t>
            </a: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: " + numero);</a:t>
            </a:r>
          </a:p>
          <a:p>
            <a: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 smtClean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}</a:t>
            </a:r>
            <a:endParaRPr lang="pt-BR" sz="1800" b="1" i="0" u="none" strike="noStrike" cap="none" dirty="0">
              <a:solidFill>
                <a:srgbClr val="FF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1800" b="1" i="0" u="none" strike="noStrike" cap="none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}</a:t>
            </a:r>
          </a:p>
        </p:txBody>
      </p:sp>
    </p:spTree>
  </p:cSld>
  <p:clrMapOvr>
    <a:masterClrMapping/>
  </p:clrMapOvr>
  <p:transition spd="med"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470" name="Shape 470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Utilizando sempre o melhor tipo de dado afim de otimizar o uso da memória, façam os seguintes exercícios.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Implemente um programa para calcular a área de um trapézio, onde: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a = altura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b = base menor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B = base maior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área = (a . (b + B)) / 2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 startAt="2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Faça o programa acima calcular utilizando valores reais e depois imprimir na tela duas informações: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Valor exato da área.</a:t>
            </a: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	Valor arredondado para inteiro.</a:t>
            </a:r>
          </a:p>
        </p:txBody>
      </p:sp>
    </p:spTree>
  </p:cSld>
  <p:clrMapOvr>
    <a:masterClrMapping/>
  </p:clrMapOvr>
  <p:transition spd="med"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Shape 475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476" name="Shape 476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Utilizando sempre o melhor tipo de dado a fim de otimizar o uso da memória, façam os seguintes exercícios.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 startAt="3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Obter o salário de 5 funcionários e informar a média salarial dos funcionários.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 startAt="3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Faça um programa que receba o valor do produto e o percentual de aumento que esse produto terá.</a:t>
            </a:r>
          </a:p>
          <a:p>
            <a:pPr marL="457200" lvl="0" indent="-4572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Garamond"/>
              <a:buAutoNum type="arabicPeriod" startAt="3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Escrever um programa para determinar o consumo médio de um automóvel sendo fornecida a distância total percorrida pelo automóvel e o total de combustível gasto</a:t>
            </a:r>
            <a:r>
              <a:rPr lang="pt-BR" sz="1000">
                <a:solidFill>
                  <a:srgbClr val="404040"/>
                </a:solidFill>
                <a:highlight>
                  <a:srgbClr val="FFFFFF"/>
                </a:highlight>
              </a:rPr>
              <a:t>.</a:t>
            </a:r>
          </a:p>
          <a:p>
            <a:pPr marL="15240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0987" marR="0" lvl="0" indent="-2809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5000"/>
              <a:buFont typeface="Arial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Faça o download no seguinte link: </a:t>
            </a:r>
            <a:r>
              <a:rPr lang="pt-BR" sz="2400" b="1" i="0" u="sng" strike="noStrike" cap="none">
                <a:solidFill>
                  <a:schemeClr val="hlink"/>
                </a:solidFill>
                <a:latin typeface="Garamond"/>
                <a:ea typeface="Garamond"/>
                <a:cs typeface="Garamond"/>
                <a:sym typeface="Garamond"/>
                <a:hlinkClick r:id="rId3"/>
              </a:rPr>
              <a:t>java</a:t>
            </a: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;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Selecione a opção: 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Accept License Agreement</a:t>
            </a:r>
            <a:r>
              <a:rPr lang="pt-BR" sz="2400" b="1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;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Verifique a versão do seu windows 32 bits(x86) ou 64 bits (x64);</a:t>
            </a:r>
          </a:p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Selecione a versão desejada e clique no link na coluna Download;</a:t>
            </a:r>
          </a:p>
        </p:txBody>
      </p:sp>
      <p:sp>
        <p:nvSpPr>
          <p:cNvPr id="183" name="Shape 183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Download do Java</a:t>
            </a:r>
          </a:p>
        </p:txBody>
      </p:sp>
    </p:spTree>
  </p:cSld>
  <p:clrMapOvr>
    <a:masterClrMapping/>
  </p:clrMapOvr>
  <p:transition spd="med"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482" name="Shape 482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Utilizando sempre o melhor tipo de dado a fim de otimizar o uso da memória, façam os seguintes exercícios.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 startAt="6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Escrever um programa que leia o nome de um vendedor, o seu salário fixo e o total de vendas efetuadas por ele no mês (em dinheiro). Sabendo que este vendedor ganha 15% de comissão sobre suas vendas efetuadas, informar o seu nome, o salário fixo e salário no final do mês. </a:t>
            </a:r>
          </a:p>
          <a:p>
            <a:pPr marL="457200" lvl="0" indent="-457200" rtl="0">
              <a:lnSpc>
                <a:spcPct val="115000"/>
              </a:lnSpc>
              <a:spcBef>
                <a:spcPts val="0"/>
              </a:spcBef>
              <a:buSzPct val="100000"/>
              <a:buFont typeface="Garamond"/>
              <a:buAutoNum type="arabicPeriod" startAt="6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Escrever um programa que leia o nome de um aluno e as notas das três provas que ele obteve no semestre. No final informar o nome do aluno e a sua média.</a:t>
            </a:r>
          </a:p>
          <a:p>
            <a:pPr marL="15240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ransition spd="med"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Shape 487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488" name="Shape 488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Garamond"/>
              <a:buNone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Utilizando sempre o melhor tipo de dado a fim de otimizar o uso da memória, façam os seguintes exercícios.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400" b="1" i="0" u="none" strike="noStrike" cap="none"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457200" lvl="0" indent="-457200" rtl="0">
              <a:lnSpc>
                <a:spcPct val="115000"/>
              </a:lnSpc>
              <a:spcBef>
                <a:spcPts val="0"/>
              </a:spcBef>
              <a:buSzPct val="100000"/>
              <a:buFont typeface="Garamond"/>
              <a:buAutoNum type="arabicPeriod" startAt="8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Escrever uma programa em que leia dois valores para as variáveis A e B, e efetuar as trocas dos valores de forma que a variável A passe a possuir o valor da variável B e a variável B passe a possuir o valor da variável A. Apresentar os valores trocados.</a:t>
            </a:r>
          </a:p>
          <a:p>
            <a:pPr marL="457200" lvl="0" indent="-457200" rtl="0">
              <a:lnSpc>
                <a:spcPct val="115000"/>
              </a:lnSpc>
              <a:spcBef>
                <a:spcPts val="0"/>
              </a:spcBef>
              <a:buSzPct val="100000"/>
              <a:buFont typeface="Garamond"/>
              <a:buAutoNum type="arabicPeriod" startAt="8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Ler uma temperatura em graus Celsius e apresentá-la convertida em graus Fahrenheit. A fórmula de conversão é: F=(9*C+160) / 5, sendo F a temperatura em Fahrenheit e C a temperatura em Celsius. </a:t>
            </a:r>
          </a:p>
        </p:txBody>
      </p:sp>
    </p:spTree>
  </p:cSld>
  <p:clrMapOvr>
    <a:masterClrMapping/>
  </p:clrMapOvr>
  <p:transition spd="med"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Shape 493"/>
          <p:cNvSpPr txBox="1"/>
          <p:nvPr/>
        </p:nvSpPr>
        <p:spPr>
          <a:xfrm>
            <a:off x="1295400" y="855883"/>
            <a:ext cx="9601200" cy="1303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Questrial"/>
              <a:buNone/>
            </a:pPr>
            <a:r>
              <a:rPr lang="pt-BR" sz="4400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Aula </a:t>
            </a:r>
            <a:r>
              <a:rPr lang="pt-BR" sz="44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3</a:t>
            </a:r>
          </a:p>
        </p:txBody>
      </p:sp>
      <p:grpSp>
        <p:nvGrpSpPr>
          <p:cNvPr id="494" name="Shape 494"/>
          <p:cNvGrpSpPr/>
          <p:nvPr/>
        </p:nvGrpSpPr>
        <p:grpSpPr>
          <a:xfrm>
            <a:off x="1206603" y="2159088"/>
            <a:ext cx="8161539" cy="3420790"/>
            <a:chOff x="313812" y="6"/>
            <a:chExt cx="8161539" cy="3420790"/>
          </a:xfrm>
        </p:grpSpPr>
        <p:sp>
          <p:nvSpPr>
            <p:cNvPr id="495" name="Shape 495"/>
            <p:cNvSpPr/>
            <p:nvPr/>
          </p:nvSpPr>
          <p:spPr>
            <a:xfrm>
              <a:off x="3846401" y="5"/>
              <a:ext cx="2647500" cy="1824000"/>
            </a:xfrm>
            <a:prstGeom prst="roundRect">
              <a:avLst>
                <a:gd name="adj" fmla="val 16667"/>
              </a:avLst>
            </a:prstGeom>
            <a:solidFill>
              <a:srgbClr val="0989B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 flipH="1">
              <a:off x="313812" y="1171750"/>
              <a:ext cx="117900" cy="114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7" name="Shape 497"/>
            <p:cNvSpPr txBox="1"/>
            <p:nvPr/>
          </p:nvSpPr>
          <p:spPr>
            <a:xfrm>
              <a:off x="313850" y="1171750"/>
              <a:ext cx="117900" cy="114900"/>
            </a:xfrm>
            <a:prstGeom prst="rect">
              <a:avLst/>
            </a:prstGeom>
            <a:noFill/>
            <a:ln>
              <a:noFill/>
            </a:ln>
          </p:spPr>
          <p:txBody>
            <a:bodyPr lIns="256025" tIns="256025" rIns="256025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498" name="Shape 498"/>
            <p:cNvSpPr/>
            <p:nvPr/>
          </p:nvSpPr>
          <p:spPr>
            <a:xfrm>
              <a:off x="3040747" y="1979339"/>
              <a:ext cx="2241899" cy="14343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749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3066469" y="360367"/>
              <a:ext cx="2647500" cy="9822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0" name="Shape 500"/>
            <p:cNvSpPr txBox="1"/>
            <p:nvPr/>
          </p:nvSpPr>
          <p:spPr>
            <a:xfrm>
              <a:off x="3980869" y="360367"/>
              <a:ext cx="2647499" cy="9822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2400" i="0" u="none" strike="noStrike" cap="none">
                  <a:latin typeface="Questrial"/>
                  <a:ea typeface="Questrial"/>
                  <a:cs typeface="Questrial"/>
                  <a:sym typeface="Questrial"/>
                </a:rPr>
                <a:t>Estrutura de Controle</a:t>
              </a:r>
            </a:p>
          </p:txBody>
        </p:sp>
        <p:sp>
          <p:nvSpPr>
            <p:cNvPr id="501" name="Shape 501"/>
            <p:cNvSpPr/>
            <p:nvPr/>
          </p:nvSpPr>
          <p:spPr>
            <a:xfrm>
              <a:off x="5619791" y="1986496"/>
              <a:ext cx="2241900" cy="14343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3559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5827851" y="2368721"/>
              <a:ext cx="2647500" cy="839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3" name="Shape 503"/>
            <p:cNvSpPr txBox="1"/>
            <p:nvPr/>
          </p:nvSpPr>
          <p:spPr>
            <a:xfrm>
              <a:off x="5446851" y="2140121"/>
              <a:ext cx="2647500" cy="8397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lvl="0" algn="ctr" rtl="0">
                <a:lnSpc>
                  <a:spcPct val="90000"/>
                </a:lnSpc>
                <a:spcBef>
                  <a:spcPts val="0"/>
                </a:spcBef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1800" b="1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    Desvio condicional composto</a:t>
              </a:r>
            </a:p>
          </p:txBody>
        </p:sp>
      </p:grpSp>
      <p:sp>
        <p:nvSpPr>
          <p:cNvPr id="504" name="Shape 504"/>
          <p:cNvSpPr/>
          <p:nvPr/>
        </p:nvSpPr>
        <p:spPr>
          <a:xfrm>
            <a:off x="6731513" y="3124776"/>
            <a:ext cx="848700" cy="92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505" name="Shape 505"/>
          <p:cNvSpPr/>
          <p:nvPr/>
        </p:nvSpPr>
        <p:spPr>
          <a:xfrm>
            <a:off x="5581182" y="5045046"/>
            <a:ext cx="7923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3200" b="1" i="0" u="none" strike="noStrike" cap="none">
                <a:latin typeface="Arial"/>
                <a:ea typeface="Arial"/>
                <a:cs typeface="Arial"/>
                <a:sym typeface="Arial"/>
              </a:rPr>
              <a:t>a.</a:t>
            </a:r>
          </a:p>
        </p:txBody>
      </p:sp>
      <p:sp>
        <p:nvSpPr>
          <p:cNvPr id="506" name="Shape 506"/>
          <p:cNvSpPr txBox="1"/>
          <p:nvPr/>
        </p:nvSpPr>
        <p:spPr>
          <a:xfrm>
            <a:off x="3748574" y="4423475"/>
            <a:ext cx="2385600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 sz="18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Desvio condicional Simples</a:t>
            </a:r>
          </a:p>
        </p:txBody>
      </p:sp>
      <p:sp>
        <p:nvSpPr>
          <p:cNvPr id="507" name="Shape 507"/>
          <p:cNvSpPr/>
          <p:nvPr/>
        </p:nvSpPr>
        <p:spPr>
          <a:xfrm>
            <a:off x="8095782" y="5045046"/>
            <a:ext cx="7923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3200" b="1"/>
              <a:t>b</a:t>
            </a:r>
            <a:r>
              <a:rPr lang="pt-BR" sz="3200" b="1" i="0" u="none" strike="noStrike" cap="none"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</p:cSld>
  <p:clrMapOvr>
    <a:masterClrMapping/>
  </p:clrMapOvr>
  <p:transition spd="med"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Shape 512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Desvio condicional simples</a:t>
            </a:r>
          </a:p>
        </p:txBody>
      </p:sp>
      <p:sp>
        <p:nvSpPr>
          <p:cNvPr id="513" name="Shape 513"/>
          <p:cNvSpPr txBox="1"/>
          <p:nvPr/>
        </p:nvSpPr>
        <p:spPr>
          <a:xfrm>
            <a:off x="1191490" y="246870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Uma estrutura de decisão (condicional ou de seleção) nos permite a execução de determinadas instruções caso uma condição seja satisfatória ou não.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Essas condições são representadas por expressões lógicas:</a:t>
            </a:r>
          </a:p>
          <a:p>
            <a:pPr lvl="0" algn="ctr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if</a:t>
            </a:r>
            <a:r>
              <a:rPr lang="pt-BR" sz="2400" b="1" dirty="0">
                <a:solidFill>
                  <a:srgbClr val="FF0000"/>
                </a:solidFill>
              </a:rPr>
              <a:t> (nota &gt; 7)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Devemos utilizar estruturas de decisão, sempre que nos depararmos com mais de uma possibilidade de ação.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Veremos daqui para frente que grande partes dos programas necessitam de estruturas condicionais.</a:t>
            </a:r>
          </a:p>
        </p:txBody>
      </p:sp>
    </p:spTree>
  </p:cSld>
  <p:clrMapOvr>
    <a:masterClrMapping/>
  </p:clrMapOvr>
  <p:transition spd="med"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Desvio condicional simples</a:t>
            </a:r>
          </a:p>
        </p:txBody>
      </p:sp>
      <p:sp>
        <p:nvSpPr>
          <p:cNvPr id="519" name="Shape 519"/>
          <p:cNvSpPr txBox="1"/>
          <p:nvPr/>
        </p:nvSpPr>
        <p:spPr>
          <a:xfrm>
            <a:off x="1191490" y="244099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Nessa estrutura condicional, a execução de determinadas instruções dependem de um teste prévio.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Se a condição, que é uma expressão lógica for verdadeira, o conjunto de instruções deve ser executado, caso contrário, o conjunto de instruções é ignorado.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A sintaxe para a estrutura condicional simples em Java é: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if</a:t>
            </a:r>
            <a:r>
              <a:rPr lang="pt-BR" sz="2400" b="1" dirty="0">
                <a:solidFill>
                  <a:srgbClr val="FF0000"/>
                </a:solidFill>
              </a:rPr>
              <a:t> (&lt;expressão </a:t>
            </a:r>
            <a:r>
              <a:rPr lang="pt-BR" sz="2400" b="1" dirty="0" err="1">
                <a:solidFill>
                  <a:srgbClr val="FF0000"/>
                </a:solidFill>
              </a:rPr>
              <a:t>boolean</a:t>
            </a:r>
            <a:r>
              <a:rPr lang="pt-BR" sz="2400" b="1" dirty="0">
                <a:solidFill>
                  <a:srgbClr val="FF0000"/>
                </a:solidFill>
              </a:rPr>
              <a:t> OU valor booleano&gt;)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// instruções do bloco “verdadeiro”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  <p:transition spd="med"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Shape 524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Desvio condicional simples</a:t>
            </a:r>
          </a:p>
        </p:txBody>
      </p:sp>
      <p:sp>
        <p:nvSpPr>
          <p:cNvPr id="525" name="Shape 525"/>
          <p:cNvSpPr txBox="1"/>
          <p:nvPr/>
        </p:nvSpPr>
        <p:spPr>
          <a:xfrm>
            <a:off x="1191490" y="242714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public</a:t>
            </a:r>
            <a:r>
              <a:rPr lang="pt-BR" sz="2400" b="1" dirty="0">
                <a:solidFill>
                  <a:srgbClr val="FF0000"/>
                </a:solidFill>
              </a:rPr>
              <a:t> </a:t>
            </a:r>
            <a:r>
              <a:rPr lang="pt-BR" sz="2400" b="1" dirty="0" err="1">
                <a:solidFill>
                  <a:srgbClr val="FF0000"/>
                </a:solidFill>
              </a:rPr>
              <a:t>class</a:t>
            </a:r>
            <a:r>
              <a:rPr lang="pt-BR" sz="2400" b="1" dirty="0">
                <a:solidFill>
                  <a:srgbClr val="FF0000"/>
                </a:solidFill>
              </a:rPr>
              <a:t> </a:t>
            </a:r>
            <a:r>
              <a:rPr lang="pt-BR" sz="2400" b="1" dirty="0" err="1">
                <a:solidFill>
                  <a:srgbClr val="FF0000"/>
                </a:solidFill>
              </a:rPr>
              <a:t>ExemploCondicaoSimples</a:t>
            </a:r>
            <a:r>
              <a:rPr lang="pt-BR" sz="2400" b="1" dirty="0">
                <a:solidFill>
                  <a:srgbClr val="FF0000"/>
                </a:solidFill>
              </a:rPr>
              <a:t>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public</a:t>
            </a:r>
            <a:r>
              <a:rPr lang="pt-BR" sz="2400" b="1" dirty="0">
                <a:solidFill>
                  <a:srgbClr val="FF0000"/>
                </a:solidFill>
              </a:rPr>
              <a:t> </a:t>
            </a:r>
            <a:r>
              <a:rPr lang="pt-BR" sz="2400" b="1" dirty="0" err="1">
                <a:solidFill>
                  <a:srgbClr val="FF0000"/>
                </a:solidFill>
              </a:rPr>
              <a:t>static</a:t>
            </a:r>
            <a:r>
              <a:rPr lang="pt-BR" sz="2400" b="1" dirty="0">
                <a:solidFill>
                  <a:srgbClr val="FF0000"/>
                </a:solidFill>
              </a:rPr>
              <a:t> </a:t>
            </a:r>
            <a:r>
              <a:rPr lang="pt-BR" sz="2400" b="1" dirty="0" err="1">
                <a:solidFill>
                  <a:srgbClr val="FF0000"/>
                </a:solidFill>
              </a:rPr>
              <a:t>void</a:t>
            </a:r>
            <a:r>
              <a:rPr lang="pt-BR" sz="2400" b="1" dirty="0">
                <a:solidFill>
                  <a:srgbClr val="FF0000"/>
                </a:solidFill>
              </a:rPr>
              <a:t> </a:t>
            </a:r>
            <a:r>
              <a:rPr lang="pt-BR" sz="2400" b="1" dirty="0" err="1">
                <a:solidFill>
                  <a:srgbClr val="FF0000"/>
                </a:solidFill>
              </a:rPr>
              <a:t>main</a:t>
            </a:r>
            <a:r>
              <a:rPr lang="pt-BR" sz="2400" b="1" dirty="0">
                <a:solidFill>
                  <a:srgbClr val="FF0000"/>
                </a:solidFill>
              </a:rPr>
              <a:t>(</a:t>
            </a:r>
            <a:r>
              <a:rPr lang="pt-BR" sz="2400" b="1" dirty="0" err="1">
                <a:solidFill>
                  <a:srgbClr val="FF0000"/>
                </a:solidFill>
              </a:rPr>
              <a:t>String</a:t>
            </a:r>
            <a:r>
              <a:rPr lang="pt-BR" sz="2400" b="1" dirty="0">
                <a:solidFill>
                  <a:srgbClr val="FF0000"/>
                </a:solidFill>
              </a:rPr>
              <a:t> </a:t>
            </a:r>
            <a:r>
              <a:rPr lang="pt-BR" sz="2400" b="1" dirty="0" err="1">
                <a:solidFill>
                  <a:srgbClr val="FF0000"/>
                </a:solidFill>
              </a:rPr>
              <a:t>args</a:t>
            </a:r>
            <a:r>
              <a:rPr lang="pt-BR" sz="2400" b="1" dirty="0">
                <a:solidFill>
                  <a:srgbClr val="FF0000"/>
                </a:solidFill>
              </a:rPr>
              <a:t>[ ]) {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int</a:t>
            </a:r>
            <a:r>
              <a:rPr lang="pt-BR" sz="2400" b="1" dirty="0">
                <a:solidFill>
                  <a:srgbClr val="FF0000"/>
                </a:solidFill>
              </a:rPr>
              <a:t> idade = 18;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if</a:t>
            </a:r>
            <a:r>
              <a:rPr lang="pt-BR" sz="2400" b="1" dirty="0">
                <a:solidFill>
                  <a:srgbClr val="FF0000"/>
                </a:solidFill>
              </a:rPr>
              <a:t>(idade &gt;= 18) {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System.out.println</a:t>
            </a:r>
            <a:r>
              <a:rPr lang="pt-BR" sz="2400" b="1" dirty="0">
                <a:solidFill>
                  <a:srgbClr val="FF0000"/>
                </a:solidFill>
              </a:rPr>
              <a:t>(“Maior de idade”);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}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System.out.println</a:t>
            </a:r>
            <a:r>
              <a:rPr lang="pt-BR" sz="2400" b="1" dirty="0">
                <a:solidFill>
                  <a:srgbClr val="FF0000"/>
                </a:solidFill>
              </a:rPr>
              <a:t>(“Fim do programa”);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4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Desvio condicional composta</a:t>
            </a:r>
          </a:p>
        </p:txBody>
      </p:sp>
      <p:sp>
        <p:nvSpPr>
          <p:cNvPr id="531" name="Shape 531"/>
          <p:cNvSpPr txBox="1"/>
          <p:nvPr/>
        </p:nvSpPr>
        <p:spPr>
          <a:xfrm>
            <a:off x="1191490" y="241328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Essa estrutura é para os casos em que precisamos executar determinadas instruções caso a condição seja verdadeira, e outras instruções caso seja falsa.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A sintaxe para a estrutura condicional composta é: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if</a:t>
            </a:r>
            <a:r>
              <a:rPr lang="pt-BR" sz="2400" b="1" dirty="0">
                <a:solidFill>
                  <a:srgbClr val="FF0000"/>
                </a:solidFill>
              </a:rPr>
              <a:t> (&lt;expressão </a:t>
            </a:r>
            <a:r>
              <a:rPr lang="pt-BR" sz="2400" b="1" dirty="0" err="1">
                <a:solidFill>
                  <a:srgbClr val="FF0000"/>
                </a:solidFill>
              </a:rPr>
              <a:t>boolean</a:t>
            </a:r>
            <a:r>
              <a:rPr lang="pt-BR" sz="2400" b="1" dirty="0">
                <a:solidFill>
                  <a:srgbClr val="FF0000"/>
                </a:solidFill>
              </a:rPr>
              <a:t> OU valor booleano&gt;)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// instruções do bloco “verdadeiro”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} </a:t>
            </a:r>
            <a:r>
              <a:rPr lang="pt-BR" sz="2400" b="1" dirty="0" err="1">
                <a:solidFill>
                  <a:srgbClr val="FF0000"/>
                </a:solidFill>
              </a:rPr>
              <a:t>else</a:t>
            </a:r>
            <a:r>
              <a:rPr lang="pt-BR" sz="2400" b="1" dirty="0">
                <a:solidFill>
                  <a:srgbClr val="FF0000"/>
                </a:solidFill>
              </a:rPr>
              <a:t>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// instruções do bloco “falso”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  <p:transition spd="med"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/>
          <p:nvPr/>
        </p:nvSpPr>
        <p:spPr>
          <a:xfrm>
            <a:off x="1295400" y="5254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Desvio condicional composta</a:t>
            </a:r>
          </a:p>
        </p:txBody>
      </p:sp>
      <p:sp>
        <p:nvSpPr>
          <p:cNvPr id="537" name="Shape 537"/>
          <p:cNvSpPr txBox="1"/>
          <p:nvPr/>
        </p:nvSpPr>
        <p:spPr>
          <a:xfrm>
            <a:off x="1191490" y="15958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public class ExemploCondicaoComposta {</a:t>
            </a: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public static void main(String args[ ]) {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int idade = 18;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if(idade &gt;= 18) {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System.out.println(“Maior de idade”);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} else {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System.out.println(“Menor de idade”);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}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System.out.println(“Fim do programa”);</a:t>
            </a: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  <p:transition spd="med"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hape 542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543" name="Shape 543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Faça um programa que obtenha 3 valores e diga qual o maior valor entre eles e qual o menor valor entre eles.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AutoNum type="arabicPeriod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Faça um programa que obtenha um ano e diga se esse ano é bissexto ou não. Sabe-se que a fórmula para saber se um ano é bissexto é a seguinte: </a:t>
            </a:r>
            <a:r>
              <a:rPr lang="pt-BR" sz="2400" b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ano%4 == 0 &amp;&amp; ano%100 != 0 || ano%400 == 0</a:t>
            </a: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AutoNum type="arabicPeriod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Faça um programa que obtenha uma letra: F (Feminino) ou M (Masculino). Após obter a letra, escrevana tela Feminino se a pessoa digitou a letra F, e Masculino e a pessoa digitou a letra M.</a:t>
            </a:r>
          </a:p>
          <a:p>
            <a:pPr marL="457200" lvl="0" indent="-457200" rtl="0">
              <a:spcBef>
                <a:spcPts val="0"/>
              </a:spcBef>
              <a:buClr>
                <a:srgbClr val="000000"/>
              </a:buClr>
              <a:buSzPct val="100000"/>
              <a:buFont typeface="Garamond"/>
              <a:buAutoNum type="arabicPeriod"/>
            </a:pPr>
            <a:r>
              <a:rPr lang="pt-BR" sz="24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Faça um programa que obtenha uma letra e informe na tela se essa letra é uma vogal ou uma consoante.</a:t>
            </a:r>
          </a:p>
          <a:p>
            <a:pPr marL="457200" lvl="0" indent="-457200" rtl="0">
              <a:spcBef>
                <a:spcPts val="0"/>
              </a:spcBef>
              <a:buClr>
                <a:schemeClr val="dk1"/>
              </a:buClr>
              <a:buSzPct val="100000"/>
              <a:buFont typeface="Garamond"/>
              <a:buAutoNum type="arabicPeriod"/>
            </a:pPr>
            <a:r>
              <a:rPr lang="pt-BR" sz="24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Faça um programa que leia o preço de 1 produto de 3 lojas diferentes e mostre na tela qual das lojas você deveria comprar o produto.</a:t>
            </a:r>
          </a:p>
        </p:txBody>
      </p:sp>
    </p:spTree>
  </p:cSld>
  <p:clrMapOvr>
    <a:masterClrMapping/>
  </p:clrMapOvr>
  <p:transition spd="med"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Shape 548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549" name="Shape 549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aramond"/>
              <a:buAutoNum type="arabicPeriod" startAt="6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Faça um programa que leia 3 números e apresente-os em ordem crescente.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aramond"/>
              <a:buAutoNum type="arabicPeriod" startAt="6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Faça um programa que leia 3 notas, e calcule a média e apresente: Aprovado, caso a média seja maior do que 7 e Reprovado, caso a nota seja menor do que 7.</a:t>
            </a:r>
          </a:p>
          <a:p>
            <a:pPr marL="457200" lvl="0" indent="-457200" rtl="0">
              <a:spcBef>
                <a:spcPts val="0"/>
              </a:spcBef>
              <a:buClr>
                <a:schemeClr val="dk1"/>
              </a:buClr>
              <a:buSzPct val="100000"/>
              <a:buAutoNum type="arabicPeriod" startAt="6"/>
            </a:pPr>
            <a:r>
              <a:rPr lang="pt-BR" sz="24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Faça um programa que receba a idade de uma pessoa e mostre na saída em qual categoria ela se encontra:</a:t>
            </a:r>
          </a:p>
          <a:p>
            <a:pPr marL="2743200" lvl="0" indent="387350" rtl="0">
              <a:spcBef>
                <a:spcPts val="0"/>
              </a:spcBef>
              <a:buSzPct val="45833"/>
              <a:buNone/>
            </a:pPr>
            <a:r>
              <a:rPr lang="pt-BR" sz="24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10-14 - infantil</a:t>
            </a:r>
          </a:p>
          <a:p>
            <a:pPr marL="2743200" lvl="0" indent="387350" rtl="0">
              <a:spcBef>
                <a:spcPts val="0"/>
              </a:spcBef>
              <a:buSzPct val="45833"/>
              <a:buNone/>
            </a:pPr>
            <a:r>
              <a:rPr lang="pt-BR" sz="24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15-17 - juvenil</a:t>
            </a:r>
          </a:p>
          <a:p>
            <a:pPr marL="2743200" lvl="0" indent="387350" rtl="0">
              <a:spcBef>
                <a:spcPts val="0"/>
              </a:spcBef>
              <a:buSzPct val="45833"/>
              <a:buNone/>
            </a:pPr>
            <a:r>
              <a:rPr lang="pt-BR" sz="24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18-25 - adulto</a:t>
            </a:r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Instalação do Java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A instalação é bem simples, não precisa ser configurado nada, apenas seguir as orientações de instalação.</a:t>
            </a:r>
          </a:p>
        </p:txBody>
      </p:sp>
    </p:spTree>
  </p:cSld>
  <p:clrMapOvr>
    <a:masterClrMapping/>
  </p:clrMapOvr>
  <p:transition spd="med">
    <p:fad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555" name="Shape 555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aramond"/>
              <a:buAutoNum type="arabicPeriod" startAt="9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Faça um programa que pergunte o preço de um produto e em quantas vezes irá ser pago o produto.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			0 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=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20% de desconto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			1 até 5 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=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5% de acréscimo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			6 até 10 = 15% de acréscimo</a:t>
            </a:r>
          </a:p>
        </p:txBody>
      </p:sp>
    </p:spTree>
  </p:cSld>
  <p:clrMapOvr>
    <a:masterClrMapping/>
  </p:clrMapOvr>
  <p:transition spd="med">
    <p:fad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 txBox="1"/>
          <p:nvPr/>
        </p:nvSpPr>
        <p:spPr>
          <a:xfrm>
            <a:off x="1295400" y="855883"/>
            <a:ext cx="9601200" cy="1303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Questrial"/>
              <a:buNone/>
            </a:pPr>
            <a:r>
              <a:rPr lang="pt-BR" sz="4400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Aula </a:t>
            </a:r>
            <a:r>
              <a:rPr lang="pt-BR" sz="44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4</a:t>
            </a:r>
          </a:p>
        </p:txBody>
      </p:sp>
      <p:grpSp>
        <p:nvGrpSpPr>
          <p:cNvPr id="561" name="Shape 561"/>
          <p:cNvGrpSpPr/>
          <p:nvPr/>
        </p:nvGrpSpPr>
        <p:grpSpPr>
          <a:xfrm>
            <a:off x="1206603" y="2159088"/>
            <a:ext cx="8161539" cy="3420790"/>
            <a:chOff x="313812" y="6"/>
            <a:chExt cx="8161539" cy="3420790"/>
          </a:xfrm>
        </p:grpSpPr>
        <p:sp>
          <p:nvSpPr>
            <p:cNvPr id="562" name="Shape 562"/>
            <p:cNvSpPr/>
            <p:nvPr/>
          </p:nvSpPr>
          <p:spPr>
            <a:xfrm>
              <a:off x="3846401" y="5"/>
              <a:ext cx="2647500" cy="1824000"/>
            </a:xfrm>
            <a:prstGeom prst="roundRect">
              <a:avLst>
                <a:gd name="adj" fmla="val 16667"/>
              </a:avLst>
            </a:prstGeom>
            <a:solidFill>
              <a:srgbClr val="0989B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 flipH="1">
              <a:off x="313812" y="1171750"/>
              <a:ext cx="117900" cy="114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4" name="Shape 564"/>
            <p:cNvSpPr txBox="1"/>
            <p:nvPr/>
          </p:nvSpPr>
          <p:spPr>
            <a:xfrm>
              <a:off x="313850" y="1171750"/>
              <a:ext cx="117900" cy="114900"/>
            </a:xfrm>
            <a:prstGeom prst="rect">
              <a:avLst/>
            </a:prstGeom>
            <a:noFill/>
            <a:ln>
              <a:noFill/>
            </a:ln>
          </p:spPr>
          <p:txBody>
            <a:bodyPr lIns="256025" tIns="256025" rIns="256025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565" name="Shape 565"/>
            <p:cNvSpPr/>
            <p:nvPr/>
          </p:nvSpPr>
          <p:spPr>
            <a:xfrm>
              <a:off x="3040747" y="1979339"/>
              <a:ext cx="2241899" cy="14343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749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3066469" y="360367"/>
              <a:ext cx="2647500" cy="9822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7" name="Shape 567"/>
            <p:cNvSpPr txBox="1"/>
            <p:nvPr/>
          </p:nvSpPr>
          <p:spPr>
            <a:xfrm>
              <a:off x="3980869" y="360367"/>
              <a:ext cx="2647499" cy="9822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2400" i="0" u="none" strike="noStrike" cap="none">
                  <a:latin typeface="Questrial"/>
                  <a:ea typeface="Questrial"/>
                  <a:cs typeface="Questrial"/>
                  <a:sym typeface="Questrial"/>
                </a:rPr>
                <a:t>Estrutura de Controle</a:t>
              </a:r>
            </a:p>
          </p:txBody>
        </p:sp>
        <p:sp>
          <p:nvSpPr>
            <p:cNvPr id="568" name="Shape 568"/>
            <p:cNvSpPr/>
            <p:nvPr/>
          </p:nvSpPr>
          <p:spPr>
            <a:xfrm>
              <a:off x="5619791" y="1986496"/>
              <a:ext cx="2241900" cy="14343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3559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5827851" y="2368721"/>
              <a:ext cx="2647500" cy="839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0" name="Shape 570"/>
            <p:cNvSpPr txBox="1"/>
            <p:nvPr/>
          </p:nvSpPr>
          <p:spPr>
            <a:xfrm>
              <a:off x="5446851" y="2140121"/>
              <a:ext cx="2647500" cy="8397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1800" b="1">
                  <a:latin typeface="Questrial"/>
                  <a:ea typeface="Questrial"/>
                  <a:cs typeface="Questrial"/>
                  <a:sym typeface="Questrial"/>
                </a:rPr>
                <a:t>Tomada de decisão por seleção</a:t>
              </a:r>
            </a:p>
          </p:txBody>
        </p:sp>
      </p:grpSp>
      <p:sp>
        <p:nvSpPr>
          <p:cNvPr id="571" name="Shape 571"/>
          <p:cNvSpPr/>
          <p:nvPr/>
        </p:nvSpPr>
        <p:spPr>
          <a:xfrm>
            <a:off x="6731513" y="3124776"/>
            <a:ext cx="848700" cy="92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572" name="Shape 572"/>
          <p:cNvSpPr/>
          <p:nvPr/>
        </p:nvSpPr>
        <p:spPr>
          <a:xfrm>
            <a:off x="5581182" y="5045046"/>
            <a:ext cx="7923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3200" b="1" i="0" u="none" strike="noStrike" cap="none">
                <a:latin typeface="Arial"/>
                <a:ea typeface="Arial"/>
                <a:cs typeface="Arial"/>
                <a:sym typeface="Arial"/>
              </a:rPr>
              <a:t>a.</a:t>
            </a:r>
          </a:p>
        </p:txBody>
      </p:sp>
      <p:sp>
        <p:nvSpPr>
          <p:cNvPr id="573" name="Shape 573"/>
          <p:cNvSpPr txBox="1"/>
          <p:nvPr/>
        </p:nvSpPr>
        <p:spPr>
          <a:xfrm>
            <a:off x="3748574" y="4423475"/>
            <a:ext cx="2385600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ct val="25000"/>
              <a:buFont typeface="Questrial"/>
              <a:buNone/>
            </a:pPr>
            <a:r>
              <a:rPr lang="pt-BR" sz="18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   Desvio condicional encadeado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Questrial"/>
              <a:buNone/>
            </a:pPr>
            <a:endParaRPr sz="1800" b="1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74" name="Shape 574"/>
          <p:cNvSpPr/>
          <p:nvPr/>
        </p:nvSpPr>
        <p:spPr>
          <a:xfrm>
            <a:off x="8095782" y="5045046"/>
            <a:ext cx="7923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3200" b="1"/>
              <a:t>b</a:t>
            </a:r>
            <a:r>
              <a:rPr lang="pt-BR" sz="3200" b="1" i="0" u="none" strike="noStrike" cap="none"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</p:cSld>
  <p:clrMapOvr>
    <a:masterClrMapping/>
  </p:clrMapOvr>
  <p:transition spd="med">
    <p:fad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Desvio condicional encadeado</a:t>
            </a:r>
          </a:p>
        </p:txBody>
      </p:sp>
      <p:sp>
        <p:nvSpPr>
          <p:cNvPr id="580" name="Shape 580"/>
          <p:cNvSpPr txBox="1"/>
          <p:nvPr/>
        </p:nvSpPr>
        <p:spPr>
          <a:xfrm>
            <a:off x="1191490" y="1367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As estruturas condicionais podem ser encadeadas, ou seja, podemos colocar outras estruturas condicionais dentro de uma estrutura “Se” ou “Senão”.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A sintaxe para a estrutura condicional encadeada em Java é: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if</a:t>
            </a:r>
            <a:r>
              <a:rPr lang="pt-BR" sz="2400" b="1" dirty="0">
                <a:solidFill>
                  <a:srgbClr val="FF0000"/>
                </a:solidFill>
              </a:rPr>
              <a:t> (&lt;expressão </a:t>
            </a:r>
            <a:r>
              <a:rPr lang="pt-BR" sz="2400" b="1" dirty="0" err="1">
                <a:solidFill>
                  <a:srgbClr val="FF0000"/>
                </a:solidFill>
              </a:rPr>
              <a:t>boolean</a:t>
            </a:r>
            <a:r>
              <a:rPr lang="pt-BR" sz="2400" b="1" dirty="0">
                <a:solidFill>
                  <a:srgbClr val="FF0000"/>
                </a:solidFill>
              </a:rPr>
              <a:t> OU valor booleano&gt;)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// instruções do bloco “verdadeiro”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if</a:t>
            </a:r>
            <a:r>
              <a:rPr lang="pt-BR" sz="2400" b="1" dirty="0">
                <a:solidFill>
                  <a:srgbClr val="FF0000"/>
                </a:solidFill>
              </a:rPr>
              <a:t>(&lt;expressão </a:t>
            </a:r>
            <a:r>
              <a:rPr lang="pt-BR" sz="2400" b="1" dirty="0" err="1">
                <a:solidFill>
                  <a:srgbClr val="FF0000"/>
                </a:solidFill>
              </a:rPr>
              <a:t>boolean</a:t>
            </a:r>
            <a:r>
              <a:rPr lang="pt-BR" sz="2400" b="1" dirty="0">
                <a:solidFill>
                  <a:srgbClr val="FF0000"/>
                </a:solidFill>
              </a:rPr>
              <a:t> OU valor booleano&gt;) {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pt-BR" sz="1600" b="1" dirty="0">
                <a:solidFill>
                  <a:srgbClr val="FF0000"/>
                </a:solidFill>
              </a:rPr>
              <a:t>// instruções do bloco “verdadeiro dentro de outro bloco verdadeiro”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}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} </a:t>
            </a:r>
            <a:r>
              <a:rPr lang="pt-BR" sz="2400" b="1" dirty="0" err="1">
                <a:solidFill>
                  <a:srgbClr val="FF0000"/>
                </a:solidFill>
              </a:rPr>
              <a:t>else</a:t>
            </a:r>
            <a:r>
              <a:rPr lang="pt-BR" sz="2400" b="1" dirty="0">
                <a:solidFill>
                  <a:srgbClr val="FF0000"/>
                </a:solidFill>
              </a:rPr>
              <a:t>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200" b="1" dirty="0">
                <a:solidFill>
                  <a:srgbClr val="FF0000"/>
                </a:solidFill>
              </a:rPr>
              <a:t>// instruções do bloco “falso”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  <p:transition spd="med">
    <p:fad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Desvio condicional encadeado</a:t>
            </a:r>
          </a:p>
        </p:txBody>
      </p:sp>
      <p:sp>
        <p:nvSpPr>
          <p:cNvPr id="586" name="Shape 586"/>
          <p:cNvSpPr txBox="1"/>
          <p:nvPr/>
        </p:nvSpPr>
        <p:spPr>
          <a:xfrm>
            <a:off x="1191490" y="1367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public class ExemploCondicoesAninhadas {</a:t>
            </a: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public static void main(String args[ ]) {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int x = 7;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if(x + 5 &gt; 0) {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if(x &gt; 0) {</a:t>
            </a:r>
          </a:p>
          <a:p>
            <a:pPr marL="13716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System.out.println(“positivo”);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} else {</a:t>
            </a:r>
          </a:p>
          <a:p>
            <a:pPr marL="13716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System.out.println(“negativo”);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}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System.out.println(“Soma maior”);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} else {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System.out.println(“Soma menor”);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}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System.out.println(“Fim do programa”);</a:t>
            </a: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4705"/>
              <a:buFont typeface="Arial"/>
              <a:buNone/>
            </a:pPr>
            <a:r>
              <a:rPr lang="pt-BR" sz="1700" b="1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  <p:transition spd="med"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Shape 591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Tomada de decisão por seleção</a:t>
            </a:r>
          </a:p>
        </p:txBody>
      </p:sp>
      <p:sp>
        <p:nvSpPr>
          <p:cNvPr id="592" name="Shape 592"/>
          <p:cNvSpPr txBox="1"/>
          <p:nvPr/>
        </p:nvSpPr>
        <p:spPr>
          <a:xfrm>
            <a:off x="1191490" y="24340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Quando temos várias condições para uma mesma variável do programa, ao invés de encadear estruturas condicionais, podemos utilizar uma outra estrutura para fazer múltiplas verificações.</a:t>
            </a:r>
          </a:p>
        </p:txBody>
      </p:sp>
    </p:spTree>
  </p:cSld>
  <p:clrMapOvr>
    <a:masterClrMapping/>
  </p:clrMapOvr>
  <p:transition spd="med">
    <p:fad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Shape 597"/>
          <p:cNvSpPr txBox="1"/>
          <p:nvPr/>
        </p:nvSpPr>
        <p:spPr>
          <a:xfrm>
            <a:off x="1295400" y="5254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Tomada de decisão por seleção</a:t>
            </a:r>
          </a:p>
        </p:txBody>
      </p:sp>
      <p:sp>
        <p:nvSpPr>
          <p:cNvPr id="598" name="Shape 598"/>
          <p:cNvSpPr txBox="1"/>
          <p:nvPr/>
        </p:nvSpPr>
        <p:spPr>
          <a:xfrm>
            <a:off x="1191490" y="15958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A sintaxe para a tomada de decisão por seleção é: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switch (&lt;variável&gt;)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case &lt;valor&gt; :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// instruções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break;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case &lt;valor&gt; :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// instruções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break;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default: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// instruções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  <p:transition spd="med">
    <p:fad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/>
          <p:cNvSpPr txBox="1"/>
          <p:nvPr/>
        </p:nvSpPr>
        <p:spPr>
          <a:xfrm>
            <a:off x="1295400" y="5254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Tomada de decisão por seleção</a:t>
            </a:r>
          </a:p>
        </p:txBody>
      </p:sp>
      <p:sp>
        <p:nvSpPr>
          <p:cNvPr id="604" name="Shape 604"/>
          <p:cNvSpPr txBox="1"/>
          <p:nvPr/>
        </p:nvSpPr>
        <p:spPr>
          <a:xfrm>
            <a:off x="1191490" y="1367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public class ExemploSelecaoMultipla {</a:t>
            </a: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public static void main(String args[ ]) {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int x = 2;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switch (x) {</a:t>
            </a:r>
          </a:p>
          <a:p>
            <a:pPr marL="13716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case 0:</a:t>
            </a:r>
          </a:p>
          <a:p>
            <a:pPr marL="18288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System.out.println(“Opção 0”);</a:t>
            </a:r>
          </a:p>
          <a:p>
            <a:pPr marL="18288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break;</a:t>
            </a:r>
          </a:p>
          <a:p>
            <a:pPr marL="13716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case 1:</a:t>
            </a:r>
          </a:p>
          <a:p>
            <a:pPr marL="18288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System.out.println(“Opção 1”);</a:t>
            </a:r>
          </a:p>
          <a:p>
            <a:pPr marL="18288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break;</a:t>
            </a:r>
          </a:p>
          <a:p>
            <a:pPr marL="13716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case 2:</a:t>
            </a:r>
          </a:p>
          <a:p>
            <a:pPr marL="18288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System.out.println(“Opção 2”);</a:t>
            </a:r>
          </a:p>
          <a:p>
            <a:pPr marL="18288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break;</a:t>
            </a:r>
          </a:p>
          <a:p>
            <a:pPr marL="13716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default:</a:t>
            </a:r>
          </a:p>
          <a:p>
            <a:pPr marL="13716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System.out.println(“Opção inválida”);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}</a:t>
            </a: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3333"/>
              <a:buFont typeface="Arial"/>
              <a:buNone/>
            </a:pPr>
            <a:r>
              <a:rPr lang="pt-BR" sz="1500" b="1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  <p:transition spd="med">
    <p:fad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Shape 609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610" name="Shape 610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Um funcionário irá receber um aumento de acordo com o seu plano de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trabalho, de acordo com a tabela abaixo:</a:t>
            </a:r>
          </a:p>
          <a:p>
            <a:pPr marL="4572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Plano 		Aumento</a:t>
            </a:r>
          </a:p>
          <a:p>
            <a:pPr marL="4572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A 		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10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%</a:t>
            </a:r>
          </a:p>
          <a:p>
            <a:pPr marL="4572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B 		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15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%</a:t>
            </a:r>
          </a:p>
          <a:p>
            <a:pPr marL="4572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C 		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20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%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Faça um programa que leia o plano de trabalho e o salário atual de um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funcionário e calcula e imprime o seu novo salário. Use o comando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switch.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Garamond"/>
              <a:ea typeface="Garamond"/>
              <a:cs typeface="Garamond"/>
              <a:sym typeface="Garamond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+mj-lt"/>
              <a:buAutoNum type="arabicPeriod" startAt="2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Faça um programa que leia um número entre 0 e 10, e escreva este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número por extenso. Use o comando switch.</a:t>
            </a:r>
          </a:p>
        </p:txBody>
      </p:sp>
    </p:spTree>
  </p:cSld>
  <p:clrMapOvr>
    <a:masterClrMapping/>
  </p:clrMapOvr>
  <p:transition spd="med">
    <p:fad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Shape 615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616" name="Shape 616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 startAt="3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Crie</a:t>
            </a:r>
            <a:r>
              <a:rPr lang="pt-BR" sz="1000" b="1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uma calculadora usando a instrução SWITCH, que pergunte qual das operações básicas quer fazer (+, -, * e /), em seguida peça os dois números e mostre o resultado da operação matemática entre eles.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aramond"/>
              <a:buAutoNum type="arabicPeriod" startAt="3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Faça um programa que obtenha um número de 0 até 5 e escreva ess número por extenso.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aramond"/>
              <a:buAutoNum type="arabicPeriod" startAt="3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Faça um programa que obtenha um número de 1 até 12 e retorne o mês e a quantidade de dias que esse número representa. Lembre-se dos anos bissextos (Fevereiro possui 29 dias).</a:t>
            </a:r>
          </a:p>
        </p:txBody>
      </p:sp>
    </p:spTree>
  </p:cSld>
  <p:clrMapOvr>
    <a:masterClrMapping/>
  </p:clrMapOvr>
  <p:transition spd="med">
    <p:fad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Shape 621"/>
          <p:cNvSpPr txBox="1"/>
          <p:nvPr/>
        </p:nvSpPr>
        <p:spPr>
          <a:xfrm>
            <a:off x="1295400" y="855883"/>
            <a:ext cx="9601200" cy="1303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Questrial"/>
              <a:buNone/>
            </a:pPr>
            <a:r>
              <a:rPr lang="pt-BR" sz="4400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Aula </a:t>
            </a:r>
            <a:r>
              <a:rPr lang="pt-BR" sz="44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5</a:t>
            </a:r>
          </a:p>
        </p:txBody>
      </p:sp>
      <p:grpSp>
        <p:nvGrpSpPr>
          <p:cNvPr id="622" name="Shape 622"/>
          <p:cNvGrpSpPr/>
          <p:nvPr/>
        </p:nvGrpSpPr>
        <p:grpSpPr>
          <a:xfrm>
            <a:off x="1206603" y="2159088"/>
            <a:ext cx="8161539" cy="3420790"/>
            <a:chOff x="313812" y="6"/>
            <a:chExt cx="8161539" cy="3420790"/>
          </a:xfrm>
        </p:grpSpPr>
        <p:sp>
          <p:nvSpPr>
            <p:cNvPr id="623" name="Shape 623"/>
            <p:cNvSpPr/>
            <p:nvPr/>
          </p:nvSpPr>
          <p:spPr>
            <a:xfrm>
              <a:off x="3846401" y="5"/>
              <a:ext cx="2647500" cy="1824000"/>
            </a:xfrm>
            <a:prstGeom prst="roundRect">
              <a:avLst>
                <a:gd name="adj" fmla="val 16667"/>
              </a:avLst>
            </a:prstGeom>
            <a:solidFill>
              <a:srgbClr val="0989B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 flipH="1">
              <a:off x="313812" y="1171750"/>
              <a:ext cx="117900" cy="1149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5" name="Shape 625"/>
            <p:cNvSpPr txBox="1"/>
            <p:nvPr/>
          </p:nvSpPr>
          <p:spPr>
            <a:xfrm>
              <a:off x="313850" y="1171750"/>
              <a:ext cx="117900" cy="114900"/>
            </a:xfrm>
            <a:prstGeom prst="rect">
              <a:avLst/>
            </a:prstGeom>
            <a:noFill/>
            <a:ln>
              <a:noFill/>
            </a:ln>
          </p:spPr>
          <p:txBody>
            <a:bodyPr lIns="256025" tIns="256025" rIns="256025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3600" b="0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626" name="Shape 626"/>
            <p:cNvSpPr/>
            <p:nvPr/>
          </p:nvSpPr>
          <p:spPr>
            <a:xfrm>
              <a:off x="3040747" y="1979339"/>
              <a:ext cx="2241899" cy="14343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749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3066469" y="360367"/>
              <a:ext cx="2647500" cy="9822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8" name="Shape 628"/>
            <p:cNvSpPr txBox="1"/>
            <p:nvPr/>
          </p:nvSpPr>
          <p:spPr>
            <a:xfrm>
              <a:off x="3980869" y="360367"/>
              <a:ext cx="2647499" cy="9822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2400" i="0" u="none" strike="noStrike" cap="none">
                  <a:latin typeface="Questrial"/>
                  <a:ea typeface="Questrial"/>
                  <a:cs typeface="Questrial"/>
                  <a:sym typeface="Questrial"/>
                </a:rPr>
                <a:t>Estrutura de </a:t>
              </a:r>
              <a:r>
                <a:rPr lang="pt-BR" sz="2400">
                  <a:latin typeface="Questrial"/>
                  <a:ea typeface="Questrial"/>
                  <a:cs typeface="Questrial"/>
                  <a:sym typeface="Questrial"/>
                </a:rPr>
                <a:t>Repetição</a:t>
              </a:r>
            </a:p>
          </p:txBody>
        </p:sp>
        <p:sp>
          <p:nvSpPr>
            <p:cNvPr id="629" name="Shape 629"/>
            <p:cNvSpPr/>
            <p:nvPr/>
          </p:nvSpPr>
          <p:spPr>
            <a:xfrm>
              <a:off x="5619791" y="1986496"/>
              <a:ext cx="2241900" cy="14343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3559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5827851" y="2368721"/>
              <a:ext cx="2647500" cy="8397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1" name="Shape 631"/>
            <p:cNvSpPr txBox="1"/>
            <p:nvPr/>
          </p:nvSpPr>
          <p:spPr>
            <a:xfrm>
              <a:off x="5446851" y="2140121"/>
              <a:ext cx="2647500" cy="8397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1800" b="1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Repetição com interrupção no fim</a:t>
              </a:r>
            </a:p>
          </p:txBody>
        </p:sp>
      </p:grpSp>
      <p:sp>
        <p:nvSpPr>
          <p:cNvPr id="632" name="Shape 632"/>
          <p:cNvSpPr/>
          <p:nvPr/>
        </p:nvSpPr>
        <p:spPr>
          <a:xfrm>
            <a:off x="6731513" y="3124776"/>
            <a:ext cx="848700" cy="92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5400" b="1" i="0" u="none" strike="noStrike" cap="none"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633" name="Shape 633"/>
          <p:cNvSpPr/>
          <p:nvPr/>
        </p:nvSpPr>
        <p:spPr>
          <a:xfrm>
            <a:off x="5581182" y="5045046"/>
            <a:ext cx="7923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3200" b="1" i="0" u="none" strike="noStrike" cap="none">
                <a:latin typeface="Arial"/>
                <a:ea typeface="Arial"/>
                <a:cs typeface="Arial"/>
                <a:sym typeface="Arial"/>
              </a:rPr>
              <a:t>a.</a:t>
            </a:r>
          </a:p>
        </p:txBody>
      </p:sp>
      <p:sp>
        <p:nvSpPr>
          <p:cNvPr id="634" name="Shape 634"/>
          <p:cNvSpPr txBox="1"/>
          <p:nvPr/>
        </p:nvSpPr>
        <p:spPr>
          <a:xfrm>
            <a:off x="3900974" y="4423475"/>
            <a:ext cx="2385600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Questrial"/>
              <a:buNone/>
            </a:pPr>
            <a:r>
              <a:rPr lang="pt-BR" sz="18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Repetição com interrupção no início</a:t>
            </a:r>
          </a:p>
        </p:txBody>
      </p:sp>
      <p:sp>
        <p:nvSpPr>
          <p:cNvPr id="635" name="Shape 635"/>
          <p:cNvSpPr/>
          <p:nvPr/>
        </p:nvSpPr>
        <p:spPr>
          <a:xfrm>
            <a:off x="8095782" y="5045046"/>
            <a:ext cx="7923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pt-BR" sz="3200" b="1"/>
              <a:t>b</a:t>
            </a:r>
            <a:r>
              <a:rPr lang="pt-BR" sz="3200" b="1" i="0" u="none" strike="noStrike" cap="none"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Testando o Java</a:t>
            </a:r>
          </a:p>
        </p:txBody>
      </p:sp>
      <p:sp>
        <p:nvSpPr>
          <p:cNvPr id="195" name="Shape 195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Abra o prompt de comando:</a:t>
            </a:r>
          </a:p>
          <a:p>
            <a:pPr marL="11430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java -version</a:t>
            </a:r>
          </a:p>
          <a:p>
            <a:pPr marL="11430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javac -version</a:t>
            </a:r>
          </a:p>
        </p:txBody>
      </p:sp>
    </p:spTree>
  </p:cSld>
  <p:clrMapOvr>
    <a:masterClrMapping/>
  </p:clrMapOvr>
  <p:transition spd="med">
    <p:fad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Shape 640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Estrutura de repetição</a:t>
            </a:r>
          </a:p>
        </p:txBody>
      </p:sp>
      <p:sp>
        <p:nvSpPr>
          <p:cNvPr id="641" name="Shape 641"/>
          <p:cNvSpPr txBox="1"/>
          <p:nvPr/>
        </p:nvSpPr>
        <p:spPr>
          <a:xfrm>
            <a:off x="1191490" y="131185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 err="1">
                <a:solidFill>
                  <a:srgbClr val="FF0000"/>
                </a:solidFill>
              </a:rPr>
              <a:t>public</a:t>
            </a:r>
            <a:r>
              <a:rPr lang="pt-BR" sz="2000" b="1" dirty="0">
                <a:solidFill>
                  <a:srgbClr val="FF0000"/>
                </a:solidFill>
              </a:rPr>
              <a:t> </a:t>
            </a:r>
            <a:r>
              <a:rPr lang="pt-BR" sz="2000" b="1" dirty="0" err="1">
                <a:solidFill>
                  <a:srgbClr val="FF0000"/>
                </a:solidFill>
              </a:rPr>
              <a:t>class</a:t>
            </a:r>
            <a:r>
              <a:rPr lang="pt-BR" sz="2000" b="1" dirty="0">
                <a:solidFill>
                  <a:srgbClr val="FF0000"/>
                </a:solidFill>
              </a:rPr>
              <a:t> Listagem10Alunos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</a:t>
            </a:r>
            <a:r>
              <a:rPr lang="pt-BR" sz="2000" b="1" dirty="0" err="1">
                <a:solidFill>
                  <a:srgbClr val="FF0000"/>
                </a:solidFill>
              </a:rPr>
              <a:t>public</a:t>
            </a:r>
            <a:r>
              <a:rPr lang="pt-BR" sz="2000" b="1" dirty="0">
                <a:solidFill>
                  <a:srgbClr val="FF0000"/>
                </a:solidFill>
              </a:rPr>
              <a:t> </a:t>
            </a:r>
            <a:r>
              <a:rPr lang="pt-BR" sz="2000" b="1" dirty="0" err="1">
                <a:solidFill>
                  <a:srgbClr val="FF0000"/>
                </a:solidFill>
              </a:rPr>
              <a:t>static</a:t>
            </a:r>
            <a:r>
              <a:rPr lang="pt-BR" sz="2000" b="1" dirty="0">
                <a:solidFill>
                  <a:srgbClr val="FF0000"/>
                </a:solidFill>
              </a:rPr>
              <a:t> </a:t>
            </a:r>
            <a:r>
              <a:rPr lang="pt-BR" sz="2000" b="1" dirty="0" err="1">
                <a:solidFill>
                  <a:srgbClr val="FF0000"/>
                </a:solidFill>
              </a:rPr>
              <a:t>void</a:t>
            </a:r>
            <a:r>
              <a:rPr lang="pt-BR" sz="2000" b="1" dirty="0">
                <a:solidFill>
                  <a:srgbClr val="FF0000"/>
                </a:solidFill>
              </a:rPr>
              <a:t> </a:t>
            </a:r>
            <a:r>
              <a:rPr lang="pt-BR" sz="2000" b="1" dirty="0" err="1">
                <a:solidFill>
                  <a:srgbClr val="FF0000"/>
                </a:solidFill>
              </a:rPr>
              <a:t>main</a:t>
            </a:r>
            <a:r>
              <a:rPr lang="pt-BR" sz="2000" b="1" dirty="0">
                <a:solidFill>
                  <a:srgbClr val="FF0000"/>
                </a:solidFill>
              </a:rPr>
              <a:t>(</a:t>
            </a:r>
            <a:r>
              <a:rPr lang="pt-BR" sz="2000" b="1" dirty="0" err="1">
                <a:solidFill>
                  <a:srgbClr val="FF0000"/>
                </a:solidFill>
              </a:rPr>
              <a:t>String</a:t>
            </a:r>
            <a:r>
              <a:rPr lang="pt-BR" sz="2000" b="1" dirty="0">
                <a:solidFill>
                  <a:srgbClr val="FF0000"/>
                </a:solidFill>
              </a:rPr>
              <a:t>[] </a:t>
            </a:r>
            <a:r>
              <a:rPr lang="pt-BR" sz="2000" b="1" dirty="0" err="1">
                <a:solidFill>
                  <a:srgbClr val="FF0000"/>
                </a:solidFill>
              </a:rPr>
              <a:t>args</a:t>
            </a:r>
            <a:r>
              <a:rPr lang="pt-BR" sz="2000" b="1" dirty="0">
                <a:solidFill>
                  <a:srgbClr val="FF0000"/>
                </a:solidFill>
              </a:rPr>
              <a:t>)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	</a:t>
            </a:r>
            <a:r>
              <a:rPr lang="pt-BR" sz="2000" b="1" dirty="0" err="1">
                <a:solidFill>
                  <a:srgbClr val="FF0000"/>
                </a:solidFill>
              </a:rPr>
              <a:t>System.out.println</a:t>
            </a:r>
            <a:r>
              <a:rPr lang="pt-BR" sz="2000" b="1" dirty="0">
                <a:solidFill>
                  <a:srgbClr val="FF0000"/>
                </a:solidFill>
              </a:rPr>
              <a:t>("Nome 1 - Nota 1");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	</a:t>
            </a:r>
            <a:r>
              <a:rPr lang="pt-BR" sz="2000" b="1" dirty="0" err="1">
                <a:solidFill>
                  <a:srgbClr val="FF0000"/>
                </a:solidFill>
              </a:rPr>
              <a:t>System.out.println</a:t>
            </a:r>
            <a:r>
              <a:rPr lang="pt-BR" sz="2000" b="1" dirty="0">
                <a:solidFill>
                  <a:srgbClr val="FF0000"/>
                </a:solidFill>
              </a:rPr>
              <a:t>("Nome 2 - Nota 2");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	</a:t>
            </a:r>
            <a:r>
              <a:rPr lang="pt-BR" sz="2000" b="1" dirty="0" err="1">
                <a:solidFill>
                  <a:srgbClr val="FF0000"/>
                </a:solidFill>
              </a:rPr>
              <a:t>System.out.println</a:t>
            </a:r>
            <a:r>
              <a:rPr lang="pt-BR" sz="2000" b="1" dirty="0">
                <a:solidFill>
                  <a:srgbClr val="FF0000"/>
                </a:solidFill>
              </a:rPr>
              <a:t>("Nome 3 - Nota 3");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	</a:t>
            </a:r>
            <a:r>
              <a:rPr lang="pt-BR" sz="2000" b="1" dirty="0" err="1">
                <a:solidFill>
                  <a:srgbClr val="FF0000"/>
                </a:solidFill>
              </a:rPr>
              <a:t>System.out.println</a:t>
            </a:r>
            <a:r>
              <a:rPr lang="pt-BR" sz="2000" b="1" dirty="0">
                <a:solidFill>
                  <a:srgbClr val="FF0000"/>
                </a:solidFill>
              </a:rPr>
              <a:t>("Nome 4 - Nota 4");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	</a:t>
            </a:r>
            <a:r>
              <a:rPr lang="pt-BR" sz="2000" b="1" dirty="0" err="1">
                <a:solidFill>
                  <a:srgbClr val="FF0000"/>
                </a:solidFill>
              </a:rPr>
              <a:t>System.out.println</a:t>
            </a:r>
            <a:r>
              <a:rPr lang="pt-BR" sz="2000" b="1" dirty="0">
                <a:solidFill>
                  <a:srgbClr val="FF0000"/>
                </a:solidFill>
              </a:rPr>
              <a:t>("Nome 5 - Nota 5");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	</a:t>
            </a:r>
            <a:r>
              <a:rPr lang="pt-BR" sz="2000" b="1" dirty="0" err="1">
                <a:solidFill>
                  <a:srgbClr val="FF0000"/>
                </a:solidFill>
              </a:rPr>
              <a:t>System.out.println</a:t>
            </a:r>
            <a:r>
              <a:rPr lang="pt-BR" sz="2000" b="1" dirty="0">
                <a:solidFill>
                  <a:srgbClr val="FF0000"/>
                </a:solidFill>
              </a:rPr>
              <a:t>("Nome 6 - Nota 6");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	</a:t>
            </a:r>
            <a:r>
              <a:rPr lang="pt-BR" sz="2000" b="1" dirty="0" err="1">
                <a:solidFill>
                  <a:srgbClr val="FF0000"/>
                </a:solidFill>
              </a:rPr>
              <a:t>System.out.println</a:t>
            </a:r>
            <a:r>
              <a:rPr lang="pt-BR" sz="2000" b="1" dirty="0">
                <a:solidFill>
                  <a:srgbClr val="FF0000"/>
                </a:solidFill>
              </a:rPr>
              <a:t>("Nome 7 - Nota 7");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	</a:t>
            </a:r>
            <a:r>
              <a:rPr lang="pt-BR" sz="2000" b="1" dirty="0" err="1">
                <a:solidFill>
                  <a:srgbClr val="FF0000"/>
                </a:solidFill>
              </a:rPr>
              <a:t>System.out.println</a:t>
            </a:r>
            <a:r>
              <a:rPr lang="pt-BR" sz="2000" b="1" dirty="0">
                <a:solidFill>
                  <a:srgbClr val="FF0000"/>
                </a:solidFill>
              </a:rPr>
              <a:t>("Nome 8 - Nota 8");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	</a:t>
            </a:r>
            <a:r>
              <a:rPr lang="pt-BR" sz="2000" b="1" dirty="0" err="1">
                <a:solidFill>
                  <a:srgbClr val="FF0000"/>
                </a:solidFill>
              </a:rPr>
              <a:t>System.out.println</a:t>
            </a:r>
            <a:r>
              <a:rPr lang="pt-BR" sz="2000" b="1" dirty="0">
                <a:solidFill>
                  <a:srgbClr val="FF0000"/>
                </a:solidFill>
              </a:rPr>
              <a:t>("Nome 9 - Nota 9");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	</a:t>
            </a:r>
            <a:r>
              <a:rPr lang="pt-BR" sz="2000" b="1" dirty="0" err="1">
                <a:solidFill>
                  <a:srgbClr val="FF0000"/>
                </a:solidFill>
              </a:rPr>
              <a:t>System.out.println</a:t>
            </a:r>
            <a:r>
              <a:rPr lang="pt-BR" sz="2000" b="1" dirty="0">
                <a:solidFill>
                  <a:srgbClr val="FF0000"/>
                </a:solidFill>
              </a:rPr>
              <a:t>("Nome 10 - Nota 10");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	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Estrutura de repetição</a:t>
            </a:r>
          </a:p>
        </p:txBody>
      </p:sp>
      <p:sp>
        <p:nvSpPr>
          <p:cNvPr id="647" name="Shape 647"/>
          <p:cNvSpPr txBox="1"/>
          <p:nvPr/>
        </p:nvSpPr>
        <p:spPr>
          <a:xfrm>
            <a:off x="1191490" y="1367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Durante o desenvolvimento de um programa, é comum nos depararmos com a repetição de um bloco de instruções.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Ex: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		Apresentar a lista de alunos: nomes e notas.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Para não repetirmos o mesmo bloco de instruções 10 vezes no código, utilizamos a estrutura de repetição.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	Uma estrutura de repetição permite que um bloco de instruções seja executado repetidamente até que uma condição de interrupção seja satisfeita.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	Essa condição de interrupção é representada por uma expressão lógica.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hape 652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Repetição com interrupção no início</a:t>
            </a:r>
          </a:p>
        </p:txBody>
      </p:sp>
      <p:sp>
        <p:nvSpPr>
          <p:cNvPr id="653" name="Shape 653"/>
          <p:cNvSpPr txBox="1"/>
          <p:nvPr/>
        </p:nvSpPr>
        <p:spPr>
          <a:xfrm>
            <a:off x="1191490" y="1748273"/>
            <a:ext cx="9822900" cy="40079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Sintaxe no </a:t>
            </a:r>
            <a:r>
              <a:rPr lang="pt-BR" sz="2400" b="1" dirty="0" err="1">
                <a:solidFill>
                  <a:schemeClr val="dk1"/>
                </a:solidFill>
              </a:rPr>
              <a:t>java</a:t>
            </a:r>
            <a:r>
              <a:rPr lang="pt-BR" sz="2400" b="1" dirty="0">
                <a:solidFill>
                  <a:schemeClr val="dk1"/>
                </a:solidFill>
              </a:rPr>
              <a:t>: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	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rgbClr val="FF0000"/>
                </a:solidFill>
              </a:rPr>
              <a:t>while</a:t>
            </a:r>
            <a:r>
              <a:rPr lang="pt-BR" sz="2400" b="1" dirty="0">
                <a:solidFill>
                  <a:srgbClr val="FF0000"/>
                </a:solidFill>
              </a:rPr>
              <a:t> (teste) {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rgbClr val="FF0000"/>
                </a:solidFill>
              </a:rPr>
              <a:t>//instruções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rgbClr val="FF0000"/>
                </a:solidFill>
              </a:rPr>
              <a:t>}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chemeClr val="dk1"/>
                </a:solidFill>
              </a:rPr>
              <a:t>Neste tipo de repetição um trecho do código é repetido enquanto a condição utilizada for verdadeira.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chemeClr val="dk1"/>
                </a:solidFill>
              </a:rPr>
              <a:t>Neste caso o trecho do código pode nunca ser executada, ser executada uma única vez, ou várias vezes.</a:t>
            </a:r>
            <a:endParaRPr lang="pt-BR" sz="2400" b="1" dirty="0">
              <a:solidFill>
                <a:srgbClr val="FF0000"/>
              </a:solidFill>
            </a:endParaRP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4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Shape 658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Repetição com interrupção no início</a:t>
            </a:r>
          </a:p>
        </p:txBody>
      </p:sp>
      <p:sp>
        <p:nvSpPr>
          <p:cNvPr id="659" name="Shape 659"/>
          <p:cNvSpPr txBox="1"/>
          <p:nvPr/>
        </p:nvSpPr>
        <p:spPr>
          <a:xfrm>
            <a:off x="1191490" y="19006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public class Listagem10Alunos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public static void main(String[] args)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	int count = 1;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	while (count &lt;= 10)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		System.out.println("Nome " + count + " - Nota " + count);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		count++;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	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Shape 670"/>
          <p:cNvSpPr txBox="1"/>
          <p:nvPr/>
        </p:nvSpPr>
        <p:spPr>
          <a:xfrm>
            <a:off x="1191490" y="19006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public class Listagem10Alunos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public static void main(String[] args)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	int count = 1;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	do {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		System.out.println("Nome " + count + " - Nota " + count);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		count++;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	} while (count &lt;= 10);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	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671" name="Shape 671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Repetição com interrupção no fim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Shape 67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Repetição com interrupção no fim</a:t>
            </a:r>
          </a:p>
        </p:txBody>
      </p:sp>
      <p:sp>
        <p:nvSpPr>
          <p:cNvPr id="677" name="Shape 677"/>
          <p:cNvSpPr txBox="1"/>
          <p:nvPr/>
        </p:nvSpPr>
        <p:spPr>
          <a:xfrm>
            <a:off x="1191490" y="1748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Do mesmo modo que na repetição com interrupção no início, um trecho de código é executado enquanto a condição for verdadeira.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A diferença está na condição que sempre será verificada após a execução dos trechos de códigos que serão repetidos.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Neste caso o trecho do código será obrigatoriamente executado ao menos uma única vez, ou várias vezes.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Shape 682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683" name="Shape 683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Uma empresa possui 10 funcionário. Ela resolveu realizar uma pesquisa entre seus funcionários, coletando dados sobre o salário e número de filhos. A empresa deseja saber:  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Garamond"/>
              <a:ea typeface="Garamond"/>
              <a:cs typeface="Garamond"/>
              <a:sym typeface="Garamond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a) média do salário da população;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b) média do número de filhos;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c) maior salário;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d) menor salário;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e) percentual de pessoas com salário até R$1000,00.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Shape 688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689" name="Shape 689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 startAt="2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Construir um algoritmo que calcule a média aritmética de vários valores inteiros positivos, lidos externamente. O final da leitura acontecerá quando for lido um valor 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negativo.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 startAt="2"/>
            </a:pPr>
            <a:endParaRPr lang="pt-BR" sz="2400" b="1" dirty="0">
              <a:latin typeface="Garamond"/>
              <a:ea typeface="Garamond"/>
              <a:cs typeface="Garamond"/>
              <a:sym typeface="Garamond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 startAt="2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João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tem 1,50 metro e cresce 2 centímetros por ano, enquanto Manoel tem 1,10 metro e cresce 3 centímetros por ano. Construa um algoritmo que calcule e imprima quantos anos serão necessários para que Manoel seja maior que João.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Shape 694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695" name="Shape 695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 startAt="4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Em uma eleição presidencial existem quatro candidatos. Os votos são informados através de códigos. Os dados utilizados para a contagem dos votos obedecem à seguinte codificação:</a:t>
            </a: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1, 2, 3, 4 = voto para os respectivos candidatos;</a:t>
            </a: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5 = voto nulo;</a:t>
            </a: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6 = voto em branco;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Elabore um algoritmo que leia o código do candidato em um voto. Calcule e escreva: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a) total de votos para cada candidato;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b) total de votos nulos;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	c) total de votos em branco;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Como finalizador do conjunto de votos, tem-se o valor 0.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701" name="Shape 701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Escreva um algoritmo que calcule a média dos números digitados pelo usuário, se eles forem pares. Termine a leitura se o usuário digitar zero (0</a:t>
            </a: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).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endParaRPr lang="pt-BR" sz="2400" b="1" dirty="0">
              <a:latin typeface="Garamond"/>
              <a:ea typeface="Garamond"/>
              <a:cs typeface="Garamond"/>
              <a:sym typeface="Garamond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 startAt="5"/>
            </a:pPr>
            <a:r>
              <a:rPr lang="pt-BR" sz="2400" b="1" dirty="0" smtClean="0">
                <a:latin typeface="Garamond"/>
                <a:ea typeface="Garamond"/>
                <a:cs typeface="Garamond"/>
                <a:sym typeface="Garamond"/>
              </a:rPr>
              <a:t>Escrever </a:t>
            </a: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um algoritmo que leia um número n que indica quantos valores devem ser lidos a seguir. Para cada número lido, mostre uma tabela contendo o valor lido e o fatorial deste valor.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Configurar o Java</a:t>
            </a:r>
          </a:p>
        </p:txBody>
      </p:sp>
      <p:sp>
        <p:nvSpPr>
          <p:cNvPr id="201" name="Shape 201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1º copiem o caminho que o jdk está instalado;</a:t>
            </a:r>
          </a:p>
        </p:txBody>
      </p:sp>
      <p:pic>
        <p:nvPicPr>
          <p:cNvPr id="202" name="Shape 20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399" y="2960875"/>
            <a:ext cx="10301400" cy="30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Shape 706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707" name="Shape 707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+mj-lt"/>
              <a:buAutoNum type="arabicPeriod" startAt="7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Faça um jogo para descobrir o número correto, inicie gerando um número aleatório conforme comando que será apresentado abaixo, depois solicite para o usuário um número até que ele acerte o valor gerado aleatório, após cada erro, apresentar uma mensagem informando se o valor correto é maior ou menor ao valor que foi digitado. Ao fim, quando for acertado o valor, apresentar ao usuário em quantas tentativas ele conseguiu acertar o número.</a:t>
            </a:r>
          </a:p>
          <a:p>
            <a:pPr marL="137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import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java.util.Random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;</a:t>
            </a:r>
          </a:p>
          <a:p>
            <a:pPr marL="137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public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class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ValorAleatorio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{</a:t>
            </a:r>
          </a:p>
          <a:p>
            <a:pPr marL="137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public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static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void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main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String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[] 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args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) {</a:t>
            </a:r>
          </a:p>
          <a:p>
            <a:pPr marL="137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	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int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 teste = new 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Random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().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nextInt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();</a:t>
            </a:r>
          </a:p>
          <a:p>
            <a:pPr marL="137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	</a:t>
            </a:r>
            <a:r>
              <a:rPr lang="pt-BR" sz="1800" b="1" dirty="0" err="1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System.out.println</a:t>
            </a: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(teste);</a:t>
            </a:r>
          </a:p>
          <a:p>
            <a:pPr marL="137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	}</a:t>
            </a:r>
          </a:p>
          <a:p>
            <a:pPr marL="137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}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Shape 712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Questrial"/>
              <a:buNone/>
            </a:pPr>
            <a:r>
              <a:rPr lang="pt-BR" sz="4400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Aula </a:t>
            </a:r>
            <a:r>
              <a:rPr lang="pt-BR" sz="44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6</a:t>
            </a:r>
          </a:p>
        </p:txBody>
      </p:sp>
      <p:grpSp>
        <p:nvGrpSpPr>
          <p:cNvPr id="713" name="Shape 713"/>
          <p:cNvGrpSpPr/>
          <p:nvPr/>
        </p:nvGrpSpPr>
        <p:grpSpPr>
          <a:xfrm>
            <a:off x="4083150" y="2947868"/>
            <a:ext cx="4113071" cy="1375499"/>
            <a:chOff x="0" y="285417"/>
            <a:chExt cx="4113071" cy="1375499"/>
          </a:xfrm>
        </p:grpSpPr>
        <p:sp>
          <p:nvSpPr>
            <p:cNvPr id="714" name="Shape 714"/>
            <p:cNvSpPr/>
            <p:nvPr/>
          </p:nvSpPr>
          <p:spPr>
            <a:xfrm>
              <a:off x="31405" y="285417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0989B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0" y="475329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6" name="Shape 716"/>
            <p:cNvSpPr txBox="1"/>
            <p:nvPr/>
          </p:nvSpPr>
          <p:spPr>
            <a:xfrm>
              <a:off x="0" y="322929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1800" b="1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Repetição com variável de controle</a:t>
              </a:r>
            </a:p>
          </p:txBody>
        </p:sp>
        <p:sp>
          <p:nvSpPr>
            <p:cNvPr id="717" name="Shape 717"/>
            <p:cNvSpPr/>
            <p:nvPr/>
          </p:nvSpPr>
          <p:spPr>
            <a:xfrm>
              <a:off x="2156471" y="312716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749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18" name="Shape 718"/>
          <p:cNvSpPr txBox="1"/>
          <p:nvPr/>
        </p:nvSpPr>
        <p:spPr>
          <a:xfrm>
            <a:off x="6119200" y="3213975"/>
            <a:ext cx="2181600" cy="726000"/>
          </a:xfrm>
          <a:prstGeom prst="rect">
            <a:avLst/>
          </a:prstGeom>
          <a:noFill/>
          <a:ln>
            <a:noFill/>
          </a:ln>
        </p:spPr>
        <p:txBody>
          <a:bodyPr lIns="128000" tIns="128000" rIns="128000" bIns="0" anchor="t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Vetor</a:t>
            </a:r>
          </a:p>
        </p:txBody>
      </p:sp>
      <p:sp>
        <p:nvSpPr>
          <p:cNvPr id="719" name="Shape 719"/>
          <p:cNvSpPr txBox="1"/>
          <p:nvPr/>
        </p:nvSpPr>
        <p:spPr>
          <a:xfrm>
            <a:off x="7549600" y="3426325"/>
            <a:ext cx="832500" cy="923400"/>
          </a:xfrm>
          <a:prstGeom prst="rect">
            <a:avLst/>
          </a:prstGeom>
          <a:noFill/>
          <a:ln>
            <a:noFill/>
          </a:ln>
        </p:spPr>
        <p:txBody>
          <a:bodyPr lIns="128000" tIns="128000" rIns="128000" bIns="0" anchor="t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>
                <a:solidFill>
                  <a:schemeClr val="dk1"/>
                </a:solidFill>
              </a:rPr>
              <a:t>2</a:t>
            </a:r>
          </a:p>
        </p:txBody>
      </p:sp>
      <p:sp>
        <p:nvSpPr>
          <p:cNvPr id="720" name="Shape 720"/>
          <p:cNvSpPr txBox="1"/>
          <p:nvPr/>
        </p:nvSpPr>
        <p:spPr>
          <a:xfrm>
            <a:off x="5416000" y="3426325"/>
            <a:ext cx="832500" cy="923400"/>
          </a:xfrm>
          <a:prstGeom prst="rect">
            <a:avLst/>
          </a:prstGeom>
          <a:noFill/>
          <a:ln>
            <a:noFill/>
          </a:ln>
        </p:spPr>
        <p:txBody>
          <a:bodyPr lIns="128000" tIns="128000" rIns="128000" bIns="0" anchor="t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>
                <a:solidFill>
                  <a:schemeClr val="dk1"/>
                </a:solidFill>
              </a:rPr>
              <a:t>1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Shape 725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Repetição com variável de controle</a:t>
            </a:r>
          </a:p>
        </p:txBody>
      </p:sp>
      <p:sp>
        <p:nvSpPr>
          <p:cNvPr id="726" name="Shape 726"/>
          <p:cNvSpPr txBox="1"/>
          <p:nvPr/>
        </p:nvSpPr>
        <p:spPr>
          <a:xfrm>
            <a:off x="1191490" y="1748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Sintaxe no java: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	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for ([inicialização] ; [teste] ; [incremento]) {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//instruções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}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400" b="1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Shape 731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Repetição com variável de controle</a:t>
            </a:r>
          </a:p>
        </p:txBody>
      </p:sp>
      <p:sp>
        <p:nvSpPr>
          <p:cNvPr id="732" name="Shape 732"/>
          <p:cNvSpPr txBox="1"/>
          <p:nvPr/>
        </p:nvSpPr>
        <p:spPr>
          <a:xfrm>
            <a:off x="1191490" y="1748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public class Listagem10Alunos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	public static void main(String[] args)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		for (int i = 1; i &lt;= 10; i++)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			System.out.println("Nome " + i + " - Nota " + i);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		}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	}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Shape 737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Repetição com variável de controle</a:t>
            </a:r>
          </a:p>
        </p:txBody>
      </p:sp>
      <p:sp>
        <p:nvSpPr>
          <p:cNvPr id="738" name="Shape 738"/>
          <p:cNvSpPr txBox="1"/>
          <p:nvPr/>
        </p:nvSpPr>
        <p:spPr>
          <a:xfrm>
            <a:off x="1191490" y="1748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Do mesmo modo que na repetição com interrupção no início ou fim, um trecho de código é executado enquanto a condição for verdadeira.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É escolhido este tipo de repetição quando já sabemos previamente o número de vezes que deverá ser repetida as instruções.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Esta estrutura de repetição possui um mecanismo para contar o número de vezes que os trechos de código são repetidos.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>
                <a:solidFill>
                  <a:schemeClr val="dk1"/>
                </a:solidFill>
              </a:rPr>
              <a:t>Podendo assim controlar o número de repetições.</a:t>
            </a:r>
          </a:p>
        </p:txBody>
      </p:sp>
    </p:spTree>
  </p:cSld>
  <p:clrMapOvr>
    <a:masterClrMapping/>
  </p:clrMapOvr>
  <p:transition spd="med">
    <p:fade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Shape 743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Vetor</a:t>
            </a:r>
          </a:p>
        </p:txBody>
      </p:sp>
      <p:sp>
        <p:nvSpPr>
          <p:cNvPr id="744" name="Shape 744"/>
          <p:cNvSpPr txBox="1"/>
          <p:nvPr/>
        </p:nvSpPr>
        <p:spPr>
          <a:xfrm>
            <a:off x="1191490" y="160279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Vamos aprender agora estrutura de dados, na qual uma única variável pode armazenar inúmeros valores.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Utilizada quando precisamos armazenar uma coleção de valores.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err="1">
                <a:solidFill>
                  <a:schemeClr val="dk1"/>
                </a:solidFill>
              </a:rPr>
              <a:t>Ex</a:t>
            </a:r>
            <a:r>
              <a:rPr lang="pt-BR" sz="2400" b="1" dirty="0">
                <a:solidFill>
                  <a:schemeClr val="dk1"/>
                </a:solidFill>
              </a:rPr>
              <a:t>: armazenar 5 notas de um determinado aluno.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Essas estruturas são chamadas de tipos de dados compostos que se dividem em homogêneos(vetores, matrizes) e heterogêneos(registros).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Vetores são estruturas de dados lineares e estáticas que possuem um número fixo de elementos de um determinado tipo de dados.</a:t>
            </a:r>
          </a:p>
        </p:txBody>
      </p:sp>
    </p:spTree>
  </p:cSld>
  <p:clrMapOvr>
    <a:masterClrMapping/>
  </p:clrMapOvr>
  <p:transition spd="med">
    <p:fade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Shape 749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Vetor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50" name="Shape 750"/>
          <p:cNvSpPr txBox="1"/>
          <p:nvPr/>
        </p:nvSpPr>
        <p:spPr>
          <a:xfrm>
            <a:off x="1191490" y="17482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Podemos acessar cada posição do vetor, indicando qual o índice que se deseja acessar. Lembrando que sempre se inicia da posição 0 um vetor.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Sempre declararmos um vetor devemos informar o tamanho do nosso vetor, pois é através desse tamanho que é reservado o espaço da memória.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Após a definição do tamanho do vetor, seu tamanho não poderá mais ser alterado.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Seus valores armazenados em cada posição do vetor podem ser alteradas a qualquer momento.</a:t>
            </a:r>
          </a:p>
        </p:txBody>
      </p:sp>
    </p:spTree>
  </p:cSld>
  <p:clrMapOvr>
    <a:masterClrMapping/>
  </p:clrMapOvr>
  <p:transition spd="med">
    <p:fade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Shape 755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Vetor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56" name="Shape 756"/>
          <p:cNvSpPr txBox="1"/>
          <p:nvPr/>
        </p:nvSpPr>
        <p:spPr>
          <a:xfrm>
            <a:off x="1191490" y="158894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 err="1">
                <a:solidFill>
                  <a:srgbClr val="FF0000"/>
                </a:solidFill>
              </a:rPr>
              <a:t>public</a:t>
            </a:r>
            <a:r>
              <a:rPr lang="pt-BR" sz="2000" b="1" dirty="0">
                <a:solidFill>
                  <a:srgbClr val="FF0000"/>
                </a:solidFill>
              </a:rPr>
              <a:t> </a:t>
            </a:r>
            <a:r>
              <a:rPr lang="pt-BR" sz="2000" b="1" dirty="0" err="1">
                <a:solidFill>
                  <a:srgbClr val="FF0000"/>
                </a:solidFill>
              </a:rPr>
              <a:t>class</a:t>
            </a:r>
            <a:r>
              <a:rPr lang="pt-BR" sz="2000" b="1" dirty="0">
                <a:solidFill>
                  <a:srgbClr val="FF0000"/>
                </a:solidFill>
              </a:rPr>
              <a:t> </a:t>
            </a:r>
            <a:r>
              <a:rPr lang="pt-BR" sz="2000" b="1" dirty="0" err="1">
                <a:solidFill>
                  <a:srgbClr val="FF0000"/>
                </a:solidFill>
              </a:rPr>
              <a:t>ExemploMedia</a:t>
            </a:r>
            <a:r>
              <a:rPr lang="pt-BR" sz="2000" b="1" dirty="0">
                <a:solidFill>
                  <a:srgbClr val="FF0000"/>
                </a:solidFill>
              </a:rPr>
              <a:t>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 err="1">
                <a:solidFill>
                  <a:srgbClr val="FF0000"/>
                </a:solidFill>
              </a:rPr>
              <a:t>public</a:t>
            </a:r>
            <a:r>
              <a:rPr lang="pt-BR" sz="2000" b="1" dirty="0">
                <a:solidFill>
                  <a:srgbClr val="FF0000"/>
                </a:solidFill>
              </a:rPr>
              <a:t> </a:t>
            </a:r>
            <a:r>
              <a:rPr lang="pt-BR" sz="2000" b="1" dirty="0" err="1">
                <a:solidFill>
                  <a:srgbClr val="FF0000"/>
                </a:solidFill>
              </a:rPr>
              <a:t>static</a:t>
            </a:r>
            <a:r>
              <a:rPr lang="pt-BR" sz="2000" b="1" dirty="0">
                <a:solidFill>
                  <a:srgbClr val="FF0000"/>
                </a:solidFill>
              </a:rPr>
              <a:t> </a:t>
            </a:r>
            <a:r>
              <a:rPr lang="pt-BR" sz="2000" b="1" dirty="0" err="1">
                <a:solidFill>
                  <a:srgbClr val="FF0000"/>
                </a:solidFill>
              </a:rPr>
              <a:t>void</a:t>
            </a:r>
            <a:r>
              <a:rPr lang="pt-BR" sz="2000" b="1" dirty="0">
                <a:solidFill>
                  <a:srgbClr val="FF0000"/>
                </a:solidFill>
              </a:rPr>
              <a:t> </a:t>
            </a:r>
            <a:r>
              <a:rPr lang="pt-BR" sz="2000" b="1" dirty="0" err="1">
                <a:solidFill>
                  <a:srgbClr val="FF0000"/>
                </a:solidFill>
              </a:rPr>
              <a:t>main</a:t>
            </a:r>
            <a:r>
              <a:rPr lang="pt-BR" sz="2000" b="1" dirty="0">
                <a:solidFill>
                  <a:srgbClr val="FF0000"/>
                </a:solidFill>
              </a:rPr>
              <a:t>(</a:t>
            </a:r>
            <a:r>
              <a:rPr lang="pt-BR" sz="2000" b="1" dirty="0" err="1">
                <a:solidFill>
                  <a:srgbClr val="FF0000"/>
                </a:solidFill>
              </a:rPr>
              <a:t>String</a:t>
            </a:r>
            <a:r>
              <a:rPr lang="pt-BR" sz="2000" b="1" dirty="0">
                <a:solidFill>
                  <a:srgbClr val="FF0000"/>
                </a:solidFill>
              </a:rPr>
              <a:t> </a:t>
            </a:r>
            <a:r>
              <a:rPr lang="pt-BR" sz="2000" b="1" dirty="0" err="1">
                <a:solidFill>
                  <a:srgbClr val="FF0000"/>
                </a:solidFill>
              </a:rPr>
              <a:t>args</a:t>
            </a:r>
            <a:r>
              <a:rPr lang="pt-BR" sz="2000" b="1" dirty="0">
                <a:solidFill>
                  <a:srgbClr val="FF0000"/>
                </a:solidFill>
              </a:rPr>
              <a:t>[]) {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 err="1">
                <a:solidFill>
                  <a:srgbClr val="FF0000"/>
                </a:solidFill>
              </a:rPr>
              <a:t>int</a:t>
            </a:r>
            <a:r>
              <a:rPr lang="pt-BR" sz="2000" b="1" dirty="0">
                <a:solidFill>
                  <a:srgbClr val="FF0000"/>
                </a:solidFill>
              </a:rPr>
              <a:t>[] idades = new </a:t>
            </a:r>
            <a:r>
              <a:rPr lang="pt-BR" sz="2000" b="1" dirty="0" err="1">
                <a:solidFill>
                  <a:srgbClr val="FF0000"/>
                </a:solidFill>
              </a:rPr>
              <a:t>int</a:t>
            </a:r>
            <a:r>
              <a:rPr lang="pt-BR" sz="2000" b="1" dirty="0">
                <a:solidFill>
                  <a:srgbClr val="FF0000"/>
                </a:solidFill>
              </a:rPr>
              <a:t>[3];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 err="1">
                <a:solidFill>
                  <a:srgbClr val="FF0000"/>
                </a:solidFill>
              </a:rPr>
              <a:t>double</a:t>
            </a:r>
            <a:r>
              <a:rPr lang="pt-BR" sz="2000" b="1" dirty="0">
                <a:solidFill>
                  <a:srgbClr val="FF0000"/>
                </a:solidFill>
              </a:rPr>
              <a:t> soma = 0;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idades[0] = 32;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idades[1] = 28;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idades[2] = 15;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for(</a:t>
            </a:r>
            <a:r>
              <a:rPr lang="pt-BR" sz="2000" b="1" dirty="0" err="1">
                <a:solidFill>
                  <a:srgbClr val="FF0000"/>
                </a:solidFill>
              </a:rPr>
              <a:t>int</a:t>
            </a:r>
            <a:r>
              <a:rPr lang="pt-BR" sz="2000" b="1" dirty="0">
                <a:solidFill>
                  <a:srgbClr val="FF0000"/>
                </a:solidFill>
              </a:rPr>
              <a:t> i = 0; i &lt; </a:t>
            </a:r>
            <a:r>
              <a:rPr lang="pt-BR" sz="2000" b="1" dirty="0" err="1">
                <a:solidFill>
                  <a:srgbClr val="FF0000"/>
                </a:solidFill>
              </a:rPr>
              <a:t>idades.length</a:t>
            </a:r>
            <a:r>
              <a:rPr lang="pt-BR" sz="2000" b="1" dirty="0">
                <a:solidFill>
                  <a:srgbClr val="FF0000"/>
                </a:solidFill>
              </a:rPr>
              <a:t>; i++) {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soma = soma + idades[i];</a:t>
            </a: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}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 err="1">
                <a:solidFill>
                  <a:srgbClr val="FF0000"/>
                </a:solidFill>
              </a:rPr>
              <a:t>System.out.println</a:t>
            </a:r>
            <a:r>
              <a:rPr lang="pt-BR" sz="2000" b="1" dirty="0">
                <a:solidFill>
                  <a:srgbClr val="FF0000"/>
                </a:solidFill>
              </a:rPr>
              <a:t>(“Media = ” + soma / 3);</a:t>
            </a: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pt-BR" sz="2000" b="1" dirty="0">
                <a:solidFill>
                  <a:srgbClr val="FF0000"/>
                </a:solidFill>
              </a:rPr>
              <a:t>}</a:t>
            </a:r>
          </a:p>
        </p:txBody>
      </p:sp>
    </p:spTree>
  </p:cSld>
  <p:clrMapOvr>
    <a:masterClrMapping/>
  </p:clrMapOvr>
  <p:transition spd="med">
    <p:fade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Shape 761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762" name="Shape 762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Escrever um algoritmo que leia um conjunto de 5 informações contendo, cada uma delas, a altura e o sexo de uma pessoa (código=1 - masculino, código=2 - feminino), calcule e mostre o seguinte:  </a:t>
            </a:r>
          </a:p>
          <a:p>
            <a:pPr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a) a maior e a menor altura da turma</a:t>
            </a:r>
          </a:p>
          <a:p>
            <a:pPr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b) a média da altura das mulheres</a:t>
            </a:r>
          </a:p>
          <a:p>
            <a:pPr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c) a média da altura da turma.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+mj-lt"/>
              <a:buAutoNum type="arabicPeriod" startAt="2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Faça um algoritmo que lê um valor N inteiro e positivo e que calcula e escreve o fatorial de N (N!).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 startAt="2"/>
            </a:pPr>
            <a:r>
              <a:rPr lang="pt-BR" sz="2400" b="1" dirty="0">
                <a:latin typeface="Garamond"/>
                <a:ea typeface="Garamond"/>
                <a:cs typeface="Garamond"/>
                <a:sym typeface="Garamond"/>
              </a:rPr>
              <a:t>Faça um algoritmo que leia 2 valores inteiros e positivos: X e Y. O algoritmo deve calcular e escrever a função potência X Y</a:t>
            </a:r>
          </a:p>
        </p:txBody>
      </p:sp>
    </p:spTree>
  </p:cSld>
  <p:clrMapOvr>
    <a:masterClrMapping/>
  </p:clrMapOvr>
  <p:transition spd="med">
    <p:fade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Shape 767"/>
          <p:cNvSpPr txBox="1"/>
          <p:nvPr/>
        </p:nvSpPr>
        <p:spPr>
          <a:xfrm>
            <a:off x="1295400" y="553156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Exercícios</a:t>
            </a:r>
          </a:p>
        </p:txBody>
      </p:sp>
      <p:sp>
        <p:nvSpPr>
          <p:cNvPr id="768" name="Shape 768"/>
          <p:cNvSpPr txBox="1"/>
          <p:nvPr/>
        </p:nvSpPr>
        <p:spPr>
          <a:xfrm>
            <a:off x="1191490" y="172053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 startAt="4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Leia um conjunto de notas, cuja quantidade seja determinada pelo usuário. Calcule a média de todas elas. Exiba o conjunto das notas maiores do que a média calculada. Em seguida, de forma agrupada, exiba o outro conjunto de notas (menores do que a média).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aramond"/>
              <a:buAutoNum type="arabicPeriod" startAt="4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Crie um array de inteiros “a” e um valor inteiro “x” e apresente na tela a quantidade de vezes que “x” aparece no array “a”.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aramond"/>
              <a:buAutoNum type="arabicPeriod" startAt="4"/>
            </a:pPr>
            <a:r>
              <a:rPr lang="pt-BR" sz="2400" b="1">
                <a:latin typeface="Garamond"/>
                <a:ea typeface="Garamond"/>
                <a:cs typeface="Garamond"/>
                <a:sym typeface="Garamond"/>
              </a:rPr>
              <a:t>Escreva um programa que recebe um array de números e devolve a posição onde se encontra o maior valor do array. Se houver mais de um valor maior, devolver a posição da primeira ocorrência.</a:t>
            </a: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b="0" i="0" u="none" strike="noStrike" cap="none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Configurar o Java</a:t>
            </a:r>
          </a:p>
        </p:txBody>
      </p:sp>
      <p:sp>
        <p:nvSpPr>
          <p:cNvPr id="208" name="Shape 208"/>
          <p:cNvSpPr txBox="1"/>
          <p:nvPr/>
        </p:nvSpPr>
        <p:spPr>
          <a:xfrm>
            <a:off x="1295400" y="2557460"/>
            <a:ext cx="9601200" cy="331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80987" marR="0" lvl="0" indent="-26828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Garamond"/>
              <a:buChar char="•"/>
            </a:pP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2º clique no iniciar e busque por: ‘</a:t>
            </a:r>
            <a:r>
              <a:rPr lang="pt-BR" sz="2400" b="1" i="0" u="none" strike="noStrike" cap="none">
                <a:solidFill>
                  <a:srgbClr val="FF0000"/>
                </a:solidFill>
                <a:latin typeface="Garamond"/>
                <a:ea typeface="Garamond"/>
                <a:cs typeface="Garamond"/>
                <a:sym typeface="Garamond"/>
              </a:rPr>
              <a:t>Ver definicões de sistema avançadas</a:t>
            </a:r>
            <a:r>
              <a:rPr lang="pt-BR" sz="2400" b="1" i="0" u="none" strike="noStrike" cap="none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’;</a:t>
            </a:r>
          </a:p>
        </p:txBody>
      </p:sp>
      <p:pic>
        <p:nvPicPr>
          <p:cNvPr id="209" name="Shape 20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07650" y="3179125"/>
            <a:ext cx="6124800" cy="300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Shape 773"/>
          <p:cNvSpPr txBox="1"/>
          <p:nvPr/>
        </p:nvSpPr>
        <p:spPr>
          <a:xfrm>
            <a:off x="1295400" y="9826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Questrial"/>
              <a:buNone/>
            </a:pPr>
            <a:r>
              <a:rPr lang="pt-BR" sz="4400" b="1" i="0" u="none" strike="noStrike" cap="none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Conteúdo Aula </a:t>
            </a:r>
            <a:r>
              <a:rPr lang="pt-BR" sz="4400" b="1">
                <a:solidFill>
                  <a:srgbClr val="7F7F7F"/>
                </a:solidFill>
                <a:latin typeface="Questrial"/>
                <a:ea typeface="Questrial"/>
                <a:cs typeface="Questrial"/>
                <a:sym typeface="Questrial"/>
              </a:rPr>
              <a:t>7</a:t>
            </a:r>
          </a:p>
        </p:txBody>
      </p:sp>
      <p:grpSp>
        <p:nvGrpSpPr>
          <p:cNvPr id="774" name="Shape 774"/>
          <p:cNvGrpSpPr/>
          <p:nvPr/>
        </p:nvGrpSpPr>
        <p:grpSpPr>
          <a:xfrm>
            <a:off x="4083150" y="2947868"/>
            <a:ext cx="4113071" cy="1375499"/>
            <a:chOff x="0" y="285417"/>
            <a:chExt cx="4113071" cy="1375499"/>
          </a:xfrm>
        </p:grpSpPr>
        <p:sp>
          <p:nvSpPr>
            <p:cNvPr id="775" name="Shape 775"/>
            <p:cNvSpPr/>
            <p:nvPr/>
          </p:nvSpPr>
          <p:spPr>
            <a:xfrm>
              <a:off x="31405" y="285417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0989B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0" y="475329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7" name="Shape 777"/>
            <p:cNvSpPr txBox="1"/>
            <p:nvPr/>
          </p:nvSpPr>
          <p:spPr>
            <a:xfrm>
              <a:off x="0" y="551529"/>
              <a:ext cx="1956600" cy="726000"/>
            </a:xfrm>
            <a:prstGeom prst="rect">
              <a:avLst/>
            </a:prstGeom>
            <a:noFill/>
            <a:ln>
              <a:noFill/>
            </a:ln>
          </p:spPr>
          <p:txBody>
            <a:bodyPr lIns="128000" tIns="128000" rIns="128000" bIns="0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Clr>
                  <a:srgbClr val="7F7F7F"/>
                </a:buClr>
                <a:buSzPct val="25000"/>
                <a:buFont typeface="Questrial"/>
                <a:buNone/>
              </a:pPr>
              <a:r>
                <a:rPr lang="pt-BR" sz="1800" b="1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Matriz</a:t>
              </a:r>
            </a:p>
          </p:txBody>
        </p:sp>
        <p:sp>
          <p:nvSpPr>
            <p:cNvPr id="778" name="Shape 778"/>
            <p:cNvSpPr/>
            <p:nvPr/>
          </p:nvSpPr>
          <p:spPr>
            <a:xfrm>
              <a:off x="2156471" y="312716"/>
              <a:ext cx="1956600" cy="1348200"/>
            </a:xfrm>
            <a:prstGeom prst="roundRect">
              <a:avLst>
                <a:gd name="adj" fmla="val 16667"/>
              </a:avLst>
            </a:prstGeom>
            <a:solidFill>
              <a:srgbClr val="0099FF">
                <a:alpha val="74900"/>
              </a:srgbClr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79" name="Shape 779"/>
          <p:cNvSpPr txBox="1"/>
          <p:nvPr/>
        </p:nvSpPr>
        <p:spPr>
          <a:xfrm>
            <a:off x="6119200" y="3137775"/>
            <a:ext cx="2181600" cy="726000"/>
          </a:xfrm>
          <a:prstGeom prst="rect">
            <a:avLst/>
          </a:prstGeom>
          <a:noFill/>
          <a:ln>
            <a:noFill/>
          </a:ln>
        </p:spPr>
        <p:txBody>
          <a:bodyPr lIns="128000" tIns="128000" rIns="128000" bIns="0" anchor="t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 sz="18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Procedimentos e funções</a:t>
            </a:r>
          </a:p>
        </p:txBody>
      </p:sp>
      <p:sp>
        <p:nvSpPr>
          <p:cNvPr id="780" name="Shape 780"/>
          <p:cNvSpPr txBox="1"/>
          <p:nvPr/>
        </p:nvSpPr>
        <p:spPr>
          <a:xfrm>
            <a:off x="7549600" y="3426325"/>
            <a:ext cx="832500" cy="923400"/>
          </a:xfrm>
          <a:prstGeom prst="rect">
            <a:avLst/>
          </a:prstGeom>
          <a:noFill/>
          <a:ln>
            <a:noFill/>
          </a:ln>
        </p:spPr>
        <p:txBody>
          <a:bodyPr lIns="128000" tIns="128000" rIns="128000" bIns="0" anchor="t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>
                <a:solidFill>
                  <a:schemeClr val="dk1"/>
                </a:solidFill>
              </a:rPr>
              <a:t>2</a:t>
            </a:r>
          </a:p>
        </p:txBody>
      </p:sp>
      <p:sp>
        <p:nvSpPr>
          <p:cNvPr id="781" name="Shape 781"/>
          <p:cNvSpPr txBox="1"/>
          <p:nvPr/>
        </p:nvSpPr>
        <p:spPr>
          <a:xfrm>
            <a:off x="5416000" y="3426325"/>
            <a:ext cx="832500" cy="923400"/>
          </a:xfrm>
          <a:prstGeom prst="rect">
            <a:avLst/>
          </a:prstGeom>
          <a:noFill/>
          <a:ln>
            <a:noFill/>
          </a:ln>
        </p:spPr>
        <p:txBody>
          <a:bodyPr lIns="128000" tIns="128000" rIns="128000" bIns="0" anchor="t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pt-BR" sz="5400" b="1">
                <a:solidFill>
                  <a:schemeClr val="dk1"/>
                </a:solidFill>
              </a:rPr>
              <a:t>1</a:t>
            </a:r>
          </a:p>
        </p:txBody>
      </p:sp>
    </p:spTree>
  </p:cSld>
  <p:clrMapOvr>
    <a:masterClrMapping/>
  </p:clrMapOvr>
  <p:transition spd="med">
    <p:fade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Matriz</a:t>
            </a:r>
          </a:p>
        </p:txBody>
      </p:sp>
      <p:sp>
        <p:nvSpPr>
          <p:cNvPr id="787" name="Shape 787"/>
          <p:cNvSpPr txBox="1"/>
          <p:nvPr/>
        </p:nvSpPr>
        <p:spPr>
          <a:xfrm>
            <a:off x="1191490" y="16720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>
                <a:solidFill>
                  <a:schemeClr val="dk1"/>
                </a:solidFill>
              </a:rPr>
              <a:t>Matrizes são vetores </a:t>
            </a:r>
            <a:r>
              <a:rPr lang="pt-BR" sz="2400" b="1" dirty="0" smtClean="0">
                <a:solidFill>
                  <a:schemeClr val="dk1"/>
                </a:solidFill>
              </a:rPr>
              <a:t>bidimensionais que representam um conjunto de valores do mesmo tipo, referenciáveis pelo mesmo nome.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Na declaração de matrizes deverão ser fornecidas, principalmente o nome, o número de linhas e o número de colunas, além do tipo de dados da matriz.</a:t>
            </a:r>
            <a:endParaRPr lang="pt-BR" sz="24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Matriz</a:t>
            </a:r>
          </a:p>
        </p:txBody>
      </p:sp>
      <p:sp>
        <p:nvSpPr>
          <p:cNvPr id="787" name="Shape 787"/>
          <p:cNvSpPr txBox="1"/>
          <p:nvPr/>
        </p:nvSpPr>
        <p:spPr>
          <a:xfrm>
            <a:off x="1191490" y="140882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Existem algumas forma de declararmos uma matriz.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endParaRPr lang="pt-BR" sz="2400" b="1" dirty="0" smtClean="0">
              <a:solidFill>
                <a:schemeClr val="dk1"/>
              </a:solidFill>
            </a:endParaRP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</a:rPr>
              <a:t>Com </a:t>
            </a: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</a:rPr>
              <a:t>expressões de criação de vetores: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chemeClr val="dk1"/>
                </a:solidFill>
              </a:rPr>
              <a:t>	</a:t>
            </a:r>
            <a:r>
              <a:rPr lang="pt-BR" sz="2400" b="1" dirty="0" err="1" smtClean="0">
                <a:solidFill>
                  <a:srgbClr val="FF0000"/>
                </a:solidFill>
              </a:rPr>
              <a:t>int</a:t>
            </a:r>
            <a:r>
              <a:rPr lang="pt-BR" sz="2400" b="1" dirty="0" smtClean="0">
                <a:solidFill>
                  <a:srgbClr val="FF0000"/>
                </a:solidFill>
              </a:rPr>
              <a:t> matriz[][] = new </a:t>
            </a:r>
            <a:r>
              <a:rPr lang="pt-BR" sz="2400" b="1" dirty="0" err="1" smtClean="0">
                <a:solidFill>
                  <a:srgbClr val="FF0000"/>
                </a:solidFill>
              </a:rPr>
              <a:t>int</a:t>
            </a:r>
            <a:r>
              <a:rPr lang="pt-BR" sz="2400" b="1" dirty="0" smtClean="0">
                <a:solidFill>
                  <a:srgbClr val="FF0000"/>
                </a:solidFill>
              </a:rPr>
              <a:t>[2][3</a:t>
            </a:r>
            <a:r>
              <a:rPr lang="pt-BR" sz="2400" b="1" dirty="0" smtClean="0">
                <a:solidFill>
                  <a:srgbClr val="FF0000"/>
                </a:solidFill>
              </a:rPr>
              <a:t>];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endParaRPr lang="pt-BR" sz="1700" b="1" dirty="0" smtClean="0">
              <a:solidFill>
                <a:srgbClr val="FF0000"/>
              </a:solidFill>
            </a:endParaRP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</a:rPr>
              <a:t>Declarando e inicializando:</a:t>
            </a:r>
            <a:endParaRPr lang="pt-B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chemeClr val="dk1"/>
                </a:solidFill>
              </a:rPr>
              <a:t>	</a:t>
            </a:r>
            <a:r>
              <a:rPr lang="pt-BR" sz="2400" b="1" dirty="0" err="1">
                <a:solidFill>
                  <a:srgbClr val="FF0000"/>
                </a:solidFill>
              </a:rPr>
              <a:t>int</a:t>
            </a:r>
            <a:r>
              <a:rPr lang="pt-BR" sz="2400" b="1" dirty="0">
                <a:solidFill>
                  <a:srgbClr val="FF0000"/>
                </a:solidFill>
              </a:rPr>
              <a:t> matriz[][] = </a:t>
            </a:r>
            <a:r>
              <a:rPr lang="pt-BR" sz="2400" b="1" dirty="0" smtClean="0">
                <a:solidFill>
                  <a:srgbClr val="FF0000"/>
                </a:solidFill>
              </a:rPr>
              <a:t>{{1, 2, 3}, {4, 5, 6}, {7, 8, 9</a:t>
            </a:r>
            <a:r>
              <a:rPr lang="pt-BR" sz="2400" b="1" dirty="0" smtClean="0">
                <a:solidFill>
                  <a:srgbClr val="FF0000"/>
                </a:solidFill>
              </a:rPr>
              <a:t>}};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endParaRPr lang="pt-BR" sz="1700" b="1" dirty="0">
              <a:solidFill>
                <a:srgbClr val="FF0000"/>
              </a:solidFill>
            </a:endParaRP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chemeClr val="accent1">
                    <a:lumMod val="50000"/>
                  </a:schemeClr>
                </a:solidFill>
              </a:rPr>
              <a:t>Com </a:t>
            </a: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</a:rPr>
              <a:t>linhas de diferentes tamanhos:</a:t>
            </a:r>
            <a:endParaRPr lang="pt-B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chemeClr val="dk1"/>
                </a:solidFill>
              </a:rPr>
              <a:t>	</a:t>
            </a:r>
            <a:r>
              <a:rPr lang="pt-BR" sz="2400" b="1" dirty="0" err="1">
                <a:solidFill>
                  <a:srgbClr val="FF0000"/>
                </a:solidFill>
              </a:rPr>
              <a:t>int</a:t>
            </a:r>
            <a:r>
              <a:rPr lang="pt-BR" sz="2400" b="1" dirty="0">
                <a:solidFill>
                  <a:srgbClr val="FF0000"/>
                </a:solidFill>
              </a:rPr>
              <a:t> matriz[][] = new </a:t>
            </a:r>
            <a:r>
              <a:rPr lang="pt-BR" sz="2400" b="1" dirty="0" err="1">
                <a:solidFill>
                  <a:srgbClr val="FF0000"/>
                </a:solidFill>
              </a:rPr>
              <a:t>int</a:t>
            </a:r>
            <a:r>
              <a:rPr lang="pt-BR" sz="2400" b="1" dirty="0">
                <a:solidFill>
                  <a:srgbClr val="FF0000"/>
                </a:solidFill>
              </a:rPr>
              <a:t>[2</a:t>
            </a:r>
            <a:r>
              <a:rPr lang="pt-BR" sz="2400" b="1" dirty="0" smtClean="0">
                <a:solidFill>
                  <a:srgbClr val="FF0000"/>
                </a:solidFill>
              </a:rPr>
              <a:t>][];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rgbClr val="FF0000"/>
                </a:solidFill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</a:rPr>
              <a:t>matriz[0] = new </a:t>
            </a:r>
            <a:r>
              <a:rPr lang="pt-BR" sz="2400" b="1" dirty="0" err="1" smtClean="0">
                <a:solidFill>
                  <a:srgbClr val="FF0000"/>
                </a:solidFill>
              </a:rPr>
              <a:t>int</a:t>
            </a:r>
            <a:r>
              <a:rPr lang="pt-BR" sz="2400" b="1" dirty="0" smtClean="0">
                <a:solidFill>
                  <a:srgbClr val="FF0000"/>
                </a:solidFill>
              </a:rPr>
              <a:t>[5];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 smtClean="0">
                <a:solidFill>
                  <a:srgbClr val="FF0000"/>
                </a:solidFill>
              </a:rPr>
              <a:t>	matriz[1] </a:t>
            </a:r>
            <a:r>
              <a:rPr lang="pt-BR" sz="2400" b="1" dirty="0">
                <a:solidFill>
                  <a:srgbClr val="FF0000"/>
                </a:solidFill>
              </a:rPr>
              <a:t>= new </a:t>
            </a:r>
            <a:r>
              <a:rPr lang="pt-BR" sz="2400" b="1" dirty="0" err="1" smtClean="0">
                <a:solidFill>
                  <a:srgbClr val="FF0000"/>
                </a:solidFill>
              </a:rPr>
              <a:t>int</a:t>
            </a:r>
            <a:r>
              <a:rPr lang="pt-BR" sz="2400" b="1" dirty="0" smtClean="0">
                <a:solidFill>
                  <a:srgbClr val="FF0000"/>
                </a:solidFill>
              </a:rPr>
              <a:t>[3</a:t>
            </a:r>
            <a:r>
              <a:rPr lang="pt-BR" sz="2400" b="1" dirty="0" smtClean="0">
                <a:solidFill>
                  <a:srgbClr val="FF0000"/>
                </a:solidFill>
              </a:rPr>
              <a:t>];</a:t>
            </a:r>
            <a:endParaRPr lang="pt-BR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098253"/>
      </p:ext>
    </p:extLst>
  </p:cSld>
  <p:clrMapOvr>
    <a:masterClrMapping/>
  </p:clrMapOvr>
  <p:transition spd="med">
    <p:fade/>
  </p:transition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Matriz</a:t>
            </a:r>
          </a:p>
        </p:txBody>
      </p:sp>
      <p:sp>
        <p:nvSpPr>
          <p:cNvPr id="787" name="Shape 787"/>
          <p:cNvSpPr txBox="1"/>
          <p:nvPr/>
        </p:nvSpPr>
        <p:spPr>
          <a:xfrm>
            <a:off x="1191490" y="140882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Existem algumas forma de declararmos uma matriz.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endParaRPr lang="pt-BR" sz="2400" b="1" dirty="0" smtClean="0">
              <a:solidFill>
                <a:schemeClr val="dk1"/>
              </a:solidFill>
            </a:endParaRP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</a:rPr>
              <a:t>Declarando e inicializando linhas de diferentes tamanhos:</a:t>
            </a:r>
            <a:endParaRPr lang="pt-BR" sz="2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chemeClr val="dk1"/>
                </a:solidFill>
              </a:rPr>
              <a:t>	</a:t>
            </a:r>
            <a:r>
              <a:rPr lang="pt-BR" sz="2400" b="1" dirty="0" err="1">
                <a:solidFill>
                  <a:srgbClr val="FF0000"/>
                </a:solidFill>
              </a:rPr>
              <a:t>int</a:t>
            </a:r>
            <a:r>
              <a:rPr lang="pt-BR" sz="2400" b="1" dirty="0">
                <a:solidFill>
                  <a:srgbClr val="FF0000"/>
                </a:solidFill>
              </a:rPr>
              <a:t> matriz[][] = {{1, </a:t>
            </a:r>
            <a:r>
              <a:rPr lang="pt-BR" sz="2400" b="1" dirty="0" smtClean="0">
                <a:solidFill>
                  <a:srgbClr val="FF0000"/>
                </a:solidFill>
              </a:rPr>
              <a:t>2}, {3, 4</a:t>
            </a:r>
            <a:r>
              <a:rPr lang="pt-BR" sz="2400" b="1" dirty="0">
                <a:solidFill>
                  <a:srgbClr val="FF0000"/>
                </a:solidFill>
              </a:rPr>
              <a:t>, 5, </a:t>
            </a:r>
            <a:r>
              <a:rPr lang="pt-BR" sz="2400" b="1" dirty="0" smtClean="0">
                <a:solidFill>
                  <a:srgbClr val="FF0000"/>
                </a:solidFill>
              </a:rPr>
              <a:t>6, 7}, {8</a:t>
            </a:r>
            <a:r>
              <a:rPr lang="pt-BR" sz="2400" b="1" dirty="0">
                <a:solidFill>
                  <a:srgbClr val="FF0000"/>
                </a:solidFill>
              </a:rPr>
              <a:t>, </a:t>
            </a:r>
            <a:r>
              <a:rPr lang="pt-BR" sz="2400" b="1" dirty="0" smtClean="0">
                <a:solidFill>
                  <a:srgbClr val="FF0000"/>
                </a:solidFill>
              </a:rPr>
              <a:t>9, 10}};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rgbClr val="FF0000"/>
                </a:solidFill>
              </a:rPr>
              <a:t> </a:t>
            </a:r>
            <a:r>
              <a:rPr lang="pt-BR" sz="2400" b="1" dirty="0" smtClean="0">
                <a:solidFill>
                  <a:srgbClr val="FF0000"/>
                </a:solidFill>
              </a:rPr>
              <a:t>    </a:t>
            </a: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</a:rPr>
              <a:t>Equivale as seguintes atribuições: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300" b="1" dirty="0" smtClean="0">
                <a:solidFill>
                  <a:srgbClr val="FF0000"/>
                </a:solidFill>
              </a:rPr>
              <a:t>	matriz[0][0] = 1;	matriz[1][</a:t>
            </a:r>
            <a:r>
              <a:rPr lang="pt-BR" sz="2300" b="1" dirty="0">
                <a:solidFill>
                  <a:srgbClr val="FF0000"/>
                </a:solidFill>
              </a:rPr>
              <a:t>0] = </a:t>
            </a:r>
            <a:r>
              <a:rPr lang="pt-BR" sz="2300" b="1" dirty="0" smtClean="0">
                <a:solidFill>
                  <a:srgbClr val="FF0000"/>
                </a:solidFill>
              </a:rPr>
              <a:t>3;	matriz[2][</a:t>
            </a:r>
            <a:r>
              <a:rPr lang="pt-BR" sz="2300" b="1" dirty="0">
                <a:solidFill>
                  <a:srgbClr val="FF0000"/>
                </a:solidFill>
              </a:rPr>
              <a:t>0] = </a:t>
            </a:r>
            <a:r>
              <a:rPr lang="pt-BR" sz="2300" b="1" dirty="0" smtClean="0">
                <a:solidFill>
                  <a:srgbClr val="FF0000"/>
                </a:solidFill>
              </a:rPr>
              <a:t>8;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300" b="1" dirty="0" smtClean="0">
                <a:solidFill>
                  <a:srgbClr val="FF0000"/>
                </a:solidFill>
              </a:rPr>
              <a:t>	matriz[0][1] </a:t>
            </a:r>
            <a:r>
              <a:rPr lang="pt-BR" sz="2300" b="1" dirty="0">
                <a:solidFill>
                  <a:srgbClr val="FF0000"/>
                </a:solidFill>
              </a:rPr>
              <a:t>= </a:t>
            </a:r>
            <a:r>
              <a:rPr lang="pt-BR" sz="2300" b="1" dirty="0" smtClean="0">
                <a:solidFill>
                  <a:srgbClr val="FF0000"/>
                </a:solidFill>
              </a:rPr>
              <a:t>2;</a:t>
            </a:r>
            <a:r>
              <a:rPr lang="pt-BR" sz="2300" b="1" dirty="0">
                <a:solidFill>
                  <a:srgbClr val="FF0000"/>
                </a:solidFill>
              </a:rPr>
              <a:t>	</a:t>
            </a:r>
            <a:r>
              <a:rPr lang="pt-BR" sz="2300" b="1" dirty="0" smtClean="0">
                <a:solidFill>
                  <a:srgbClr val="FF0000"/>
                </a:solidFill>
              </a:rPr>
              <a:t>matriz[1][1] </a:t>
            </a:r>
            <a:r>
              <a:rPr lang="pt-BR" sz="2300" b="1" dirty="0">
                <a:solidFill>
                  <a:srgbClr val="FF0000"/>
                </a:solidFill>
              </a:rPr>
              <a:t>= </a:t>
            </a:r>
            <a:r>
              <a:rPr lang="pt-BR" sz="2300" b="1" dirty="0" smtClean="0">
                <a:solidFill>
                  <a:srgbClr val="FF0000"/>
                </a:solidFill>
              </a:rPr>
              <a:t>4;</a:t>
            </a:r>
            <a:r>
              <a:rPr lang="pt-BR" sz="2300" b="1" dirty="0">
                <a:solidFill>
                  <a:srgbClr val="FF0000"/>
                </a:solidFill>
              </a:rPr>
              <a:t>	</a:t>
            </a:r>
            <a:r>
              <a:rPr lang="pt-BR" sz="2300" b="1" dirty="0" smtClean="0">
                <a:solidFill>
                  <a:srgbClr val="FF0000"/>
                </a:solidFill>
              </a:rPr>
              <a:t>matriz[2][1] </a:t>
            </a:r>
            <a:r>
              <a:rPr lang="pt-BR" sz="2300" b="1" dirty="0">
                <a:solidFill>
                  <a:srgbClr val="FF0000"/>
                </a:solidFill>
              </a:rPr>
              <a:t>= </a:t>
            </a:r>
            <a:r>
              <a:rPr lang="pt-BR" sz="2300" b="1" dirty="0" smtClean="0">
                <a:solidFill>
                  <a:srgbClr val="FF0000"/>
                </a:solidFill>
              </a:rPr>
              <a:t>9;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300" b="1" dirty="0" smtClean="0">
                <a:solidFill>
                  <a:srgbClr val="FF0000"/>
                </a:solidFill>
              </a:rPr>
              <a:t>		</a:t>
            </a:r>
            <a:r>
              <a:rPr lang="pt-BR" sz="2300" b="1" dirty="0">
                <a:solidFill>
                  <a:srgbClr val="FF0000"/>
                </a:solidFill>
              </a:rPr>
              <a:t>		matriz[1</a:t>
            </a:r>
            <a:r>
              <a:rPr lang="pt-BR" sz="2300" b="1" dirty="0" smtClean="0">
                <a:solidFill>
                  <a:srgbClr val="FF0000"/>
                </a:solidFill>
              </a:rPr>
              <a:t>][2] </a:t>
            </a:r>
            <a:r>
              <a:rPr lang="pt-BR" sz="2300" b="1" dirty="0">
                <a:solidFill>
                  <a:srgbClr val="FF0000"/>
                </a:solidFill>
              </a:rPr>
              <a:t>= </a:t>
            </a:r>
            <a:r>
              <a:rPr lang="pt-BR" sz="2300" b="1" dirty="0" smtClean="0">
                <a:solidFill>
                  <a:srgbClr val="FF0000"/>
                </a:solidFill>
              </a:rPr>
              <a:t>5;</a:t>
            </a:r>
            <a:r>
              <a:rPr lang="pt-BR" sz="2300" b="1" dirty="0">
                <a:solidFill>
                  <a:srgbClr val="FF0000"/>
                </a:solidFill>
              </a:rPr>
              <a:t>	</a:t>
            </a:r>
            <a:r>
              <a:rPr lang="pt-BR" sz="2300" b="1" dirty="0" smtClean="0">
                <a:solidFill>
                  <a:srgbClr val="FF0000"/>
                </a:solidFill>
              </a:rPr>
              <a:t>matriz[2][2] </a:t>
            </a:r>
            <a:r>
              <a:rPr lang="pt-BR" sz="2300" b="1" dirty="0">
                <a:solidFill>
                  <a:srgbClr val="FF0000"/>
                </a:solidFill>
              </a:rPr>
              <a:t>= </a:t>
            </a:r>
            <a:r>
              <a:rPr lang="pt-BR" sz="2300" b="1" dirty="0" smtClean="0">
                <a:solidFill>
                  <a:srgbClr val="FF0000"/>
                </a:solidFill>
              </a:rPr>
              <a:t>10;</a:t>
            </a:r>
            <a:endParaRPr lang="pt-BR" sz="2300" b="1" dirty="0">
              <a:solidFill>
                <a:srgbClr val="FF0000"/>
              </a:solidFill>
            </a:endParaRP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300" b="1" dirty="0" smtClean="0">
                <a:solidFill>
                  <a:srgbClr val="FF0000"/>
                </a:solidFill>
              </a:rPr>
              <a:t>		</a:t>
            </a:r>
            <a:r>
              <a:rPr lang="pt-BR" sz="2300" b="1" dirty="0">
                <a:solidFill>
                  <a:srgbClr val="FF0000"/>
                </a:solidFill>
              </a:rPr>
              <a:t>		matriz[1</a:t>
            </a:r>
            <a:r>
              <a:rPr lang="pt-BR" sz="2300" b="1" dirty="0" smtClean="0">
                <a:solidFill>
                  <a:srgbClr val="FF0000"/>
                </a:solidFill>
              </a:rPr>
              <a:t>][3] </a:t>
            </a:r>
            <a:r>
              <a:rPr lang="pt-BR" sz="2300" b="1" dirty="0">
                <a:solidFill>
                  <a:srgbClr val="FF0000"/>
                </a:solidFill>
              </a:rPr>
              <a:t>= </a:t>
            </a:r>
            <a:r>
              <a:rPr lang="pt-BR" sz="2300" b="1" dirty="0" smtClean="0">
                <a:solidFill>
                  <a:srgbClr val="FF0000"/>
                </a:solidFill>
              </a:rPr>
              <a:t>6;</a:t>
            </a:r>
            <a:r>
              <a:rPr lang="pt-BR" sz="2300" b="1" dirty="0">
                <a:solidFill>
                  <a:srgbClr val="FF0000"/>
                </a:solidFill>
              </a:rPr>
              <a:t>		</a:t>
            </a:r>
            <a:endParaRPr lang="pt-BR" sz="2300" b="1" dirty="0" smtClean="0">
              <a:solidFill>
                <a:srgbClr val="FF0000"/>
              </a:solidFill>
            </a:endParaRP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300" b="1" dirty="0" smtClean="0">
                <a:solidFill>
                  <a:srgbClr val="FF0000"/>
                </a:solidFill>
              </a:rPr>
              <a:t>		</a:t>
            </a:r>
            <a:r>
              <a:rPr lang="pt-BR" sz="2300" b="1" dirty="0">
                <a:solidFill>
                  <a:srgbClr val="FF0000"/>
                </a:solidFill>
              </a:rPr>
              <a:t>		matriz[1</a:t>
            </a:r>
            <a:r>
              <a:rPr lang="pt-BR" sz="2300" b="1" dirty="0" smtClean="0">
                <a:solidFill>
                  <a:srgbClr val="FF0000"/>
                </a:solidFill>
              </a:rPr>
              <a:t>][4] </a:t>
            </a:r>
            <a:r>
              <a:rPr lang="pt-BR" sz="2300" b="1" dirty="0">
                <a:solidFill>
                  <a:srgbClr val="FF0000"/>
                </a:solidFill>
              </a:rPr>
              <a:t>= </a:t>
            </a:r>
            <a:r>
              <a:rPr lang="pt-BR" sz="2300" b="1" dirty="0" smtClean="0">
                <a:solidFill>
                  <a:srgbClr val="FF0000"/>
                </a:solidFill>
              </a:rPr>
              <a:t>7;</a:t>
            </a:r>
            <a:r>
              <a:rPr lang="pt-BR" sz="2300" b="1" dirty="0">
                <a:solidFill>
                  <a:srgbClr val="FF0000"/>
                </a:solidFill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788623488"/>
      </p:ext>
    </p:extLst>
  </p:cSld>
  <p:clrMapOvr>
    <a:masterClrMapping/>
  </p:clrMapOvr>
  <p:transition spd="med">
    <p:fade/>
  </p:transition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Matriz</a:t>
            </a:r>
          </a:p>
        </p:txBody>
      </p:sp>
      <p:sp>
        <p:nvSpPr>
          <p:cNvPr id="787" name="Shape 787"/>
          <p:cNvSpPr txBox="1"/>
          <p:nvPr/>
        </p:nvSpPr>
        <p:spPr>
          <a:xfrm>
            <a:off x="1191490" y="1408828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Para saber os tamanhos da matriz utilizamos a propriedade </a:t>
            </a:r>
            <a:r>
              <a:rPr lang="pt-BR" sz="2400" b="1" dirty="0" err="1" smtClean="0">
                <a:solidFill>
                  <a:schemeClr val="dk1"/>
                </a:solidFill>
              </a:rPr>
              <a:t>length</a:t>
            </a:r>
            <a:r>
              <a:rPr lang="pt-BR" sz="2400" b="1" dirty="0" smtClean="0">
                <a:solidFill>
                  <a:schemeClr val="dk1"/>
                </a:solidFill>
              </a:rPr>
              <a:t>: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chemeClr val="dk1"/>
                </a:solidFill>
              </a:rPr>
              <a:t>	</a:t>
            </a:r>
            <a:r>
              <a:rPr lang="pt-BR" sz="2400" b="1" dirty="0" err="1">
                <a:solidFill>
                  <a:srgbClr val="FF0000"/>
                </a:solidFill>
              </a:rPr>
              <a:t>int</a:t>
            </a:r>
            <a:r>
              <a:rPr lang="pt-BR" sz="2400" b="1" dirty="0">
                <a:solidFill>
                  <a:srgbClr val="FF0000"/>
                </a:solidFill>
              </a:rPr>
              <a:t> matriz[][] = {{1, </a:t>
            </a:r>
            <a:r>
              <a:rPr lang="pt-BR" sz="2400" b="1" dirty="0" smtClean="0">
                <a:solidFill>
                  <a:srgbClr val="FF0000"/>
                </a:solidFill>
              </a:rPr>
              <a:t>2}, {3, 4</a:t>
            </a:r>
            <a:r>
              <a:rPr lang="pt-BR" sz="2400" b="1" dirty="0">
                <a:solidFill>
                  <a:srgbClr val="FF0000"/>
                </a:solidFill>
              </a:rPr>
              <a:t>, 5, </a:t>
            </a:r>
            <a:r>
              <a:rPr lang="pt-BR" sz="2400" b="1" dirty="0" smtClean="0">
                <a:solidFill>
                  <a:srgbClr val="FF0000"/>
                </a:solidFill>
              </a:rPr>
              <a:t>6, 7}};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rgbClr val="FF0000"/>
                </a:solidFill>
              </a:rPr>
              <a:t>	</a:t>
            </a:r>
            <a:r>
              <a:rPr lang="pt-BR" sz="2400" b="1" dirty="0" err="1" smtClean="0">
                <a:solidFill>
                  <a:srgbClr val="FF0000"/>
                </a:solidFill>
              </a:rPr>
              <a:t>m.length</a:t>
            </a: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</a:rPr>
              <a:t> -&gt; determina o número de linhas.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 smtClean="0">
                <a:solidFill>
                  <a:srgbClr val="FF0000"/>
                </a:solidFill>
              </a:rPr>
              <a:t>	m[i].</a:t>
            </a:r>
            <a:r>
              <a:rPr lang="pt-BR" sz="2400" b="1" dirty="0" err="1" smtClean="0">
                <a:solidFill>
                  <a:srgbClr val="FF0000"/>
                </a:solidFill>
              </a:rPr>
              <a:t>length</a:t>
            </a: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t-BR" sz="2400" b="1" dirty="0">
                <a:solidFill>
                  <a:schemeClr val="accent1">
                    <a:lumMod val="50000"/>
                  </a:schemeClr>
                </a:solidFill>
              </a:rPr>
              <a:t>-&gt; determina o número de </a:t>
            </a: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</a:rPr>
              <a:t>colunas da linha i.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endParaRPr lang="pt-BR" sz="2400" b="1" dirty="0">
              <a:solidFill>
                <a:schemeClr val="accent1">
                  <a:lumMod val="50000"/>
                </a:schemeClr>
              </a:solidFill>
            </a:endParaRP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 smtClean="0">
                <a:solidFill>
                  <a:schemeClr val="accent1">
                    <a:lumMod val="50000"/>
                  </a:schemeClr>
                </a:solidFill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</a:rPr>
              <a:t>for (</a:t>
            </a:r>
            <a:r>
              <a:rPr lang="pt-BR" sz="2400" b="1" dirty="0" err="1" smtClean="0">
                <a:solidFill>
                  <a:srgbClr val="FF0000"/>
                </a:solidFill>
              </a:rPr>
              <a:t>int</a:t>
            </a:r>
            <a:r>
              <a:rPr lang="pt-BR" sz="2400" b="1" dirty="0" smtClean="0">
                <a:solidFill>
                  <a:srgbClr val="FF0000"/>
                </a:solidFill>
              </a:rPr>
              <a:t> i = 0; i &lt; </a:t>
            </a:r>
            <a:r>
              <a:rPr lang="pt-BR" sz="2400" b="1" dirty="0" err="1" smtClean="0">
                <a:solidFill>
                  <a:srgbClr val="FF0000"/>
                </a:solidFill>
              </a:rPr>
              <a:t>matriz.length</a:t>
            </a:r>
            <a:r>
              <a:rPr lang="pt-BR" sz="2400" b="1" dirty="0" smtClean="0">
                <a:solidFill>
                  <a:srgbClr val="FF0000"/>
                </a:solidFill>
              </a:rPr>
              <a:t>; i++) {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rgbClr val="FF0000"/>
                </a:solidFill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</a:rPr>
              <a:t>	for (</a:t>
            </a:r>
            <a:r>
              <a:rPr lang="pt-BR" sz="2400" b="1" dirty="0" err="1" smtClean="0">
                <a:solidFill>
                  <a:srgbClr val="FF0000"/>
                </a:solidFill>
              </a:rPr>
              <a:t>int</a:t>
            </a:r>
            <a:r>
              <a:rPr lang="pt-BR" sz="2400" b="1" dirty="0" smtClean="0">
                <a:solidFill>
                  <a:srgbClr val="FF0000"/>
                </a:solidFill>
              </a:rPr>
              <a:t> j = 0; j &lt; matriz[i].</a:t>
            </a:r>
            <a:r>
              <a:rPr lang="pt-BR" sz="2400" b="1" dirty="0" err="1" smtClean="0">
                <a:solidFill>
                  <a:srgbClr val="FF0000"/>
                </a:solidFill>
              </a:rPr>
              <a:t>length</a:t>
            </a:r>
            <a:r>
              <a:rPr lang="pt-BR" sz="2400" b="1" dirty="0" smtClean="0">
                <a:solidFill>
                  <a:srgbClr val="FF0000"/>
                </a:solidFill>
              </a:rPr>
              <a:t>; j++) {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rgbClr val="FF0000"/>
                </a:solidFill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</a:rPr>
              <a:t>		</a:t>
            </a:r>
            <a:r>
              <a:rPr lang="pt-BR" sz="2400" b="1" dirty="0" err="1" smtClean="0">
                <a:solidFill>
                  <a:srgbClr val="FF0000"/>
                </a:solidFill>
              </a:rPr>
              <a:t>System.out.println</a:t>
            </a:r>
            <a:r>
              <a:rPr lang="pt-BR" sz="2400" b="1" dirty="0" smtClean="0">
                <a:solidFill>
                  <a:srgbClr val="FF0000"/>
                </a:solidFill>
              </a:rPr>
              <a:t>(matriz[i][j]);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rgbClr val="FF0000"/>
                </a:solidFill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</a:rPr>
              <a:t>	}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>
                <a:solidFill>
                  <a:srgbClr val="FF0000"/>
                </a:solidFill>
              </a:rPr>
              <a:t>	</a:t>
            </a:r>
            <a:r>
              <a:rPr lang="pt-BR" sz="2400" b="1" dirty="0" smtClean="0">
                <a:solidFill>
                  <a:srgbClr val="FF0000"/>
                </a:solidFill>
              </a:rPr>
              <a:t>}</a:t>
            </a:r>
            <a:endParaRPr lang="pt-BR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66943"/>
      </p:ext>
    </p:extLst>
  </p:cSld>
  <p:clrMapOvr>
    <a:masterClrMapping/>
  </p:clrMapOvr>
  <p:transition spd="med">
    <p:fad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Shape 792"/>
          <p:cNvSpPr txBox="1"/>
          <p:nvPr/>
        </p:nvSpPr>
        <p:spPr>
          <a:xfrm>
            <a:off x="1191490" y="15196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 err="1">
                <a:solidFill>
                  <a:srgbClr val="FF0000"/>
                </a:solidFill>
              </a:rPr>
              <a:t>public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class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ExemploMatriz</a:t>
            </a:r>
            <a:r>
              <a:rPr lang="pt-BR" sz="1900" b="1" dirty="0">
                <a:solidFill>
                  <a:srgbClr val="FF0000"/>
                </a:solidFill>
              </a:rPr>
              <a:t> {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 err="1">
                <a:solidFill>
                  <a:srgbClr val="FF0000"/>
                </a:solidFill>
              </a:rPr>
              <a:t>public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static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void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main</a:t>
            </a:r>
            <a:r>
              <a:rPr lang="pt-BR" sz="1900" b="1" dirty="0">
                <a:solidFill>
                  <a:srgbClr val="FF0000"/>
                </a:solidFill>
              </a:rPr>
              <a:t>(</a:t>
            </a:r>
            <a:r>
              <a:rPr lang="pt-BR" sz="1900" b="1" dirty="0" err="1">
                <a:solidFill>
                  <a:srgbClr val="FF0000"/>
                </a:solidFill>
              </a:rPr>
              <a:t>String</a:t>
            </a:r>
            <a:r>
              <a:rPr lang="pt-BR" sz="1900" b="1" dirty="0">
                <a:solidFill>
                  <a:srgbClr val="FF0000"/>
                </a:solidFill>
              </a:rPr>
              <a:t> </a:t>
            </a:r>
            <a:r>
              <a:rPr lang="pt-BR" sz="1900" b="1" dirty="0" err="1">
                <a:solidFill>
                  <a:srgbClr val="FF0000"/>
                </a:solidFill>
              </a:rPr>
              <a:t>args</a:t>
            </a:r>
            <a:r>
              <a:rPr lang="pt-BR" sz="1900" b="1" dirty="0">
                <a:solidFill>
                  <a:srgbClr val="FF0000"/>
                </a:solidFill>
              </a:rPr>
              <a:t>[]) {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 err="1">
                <a:solidFill>
                  <a:srgbClr val="FF0000"/>
                </a:solidFill>
              </a:rPr>
              <a:t>int</a:t>
            </a:r>
            <a:r>
              <a:rPr lang="pt-BR" sz="1900" b="1" dirty="0">
                <a:solidFill>
                  <a:srgbClr val="FF0000"/>
                </a:solidFill>
              </a:rPr>
              <a:t>[][] notas = new </a:t>
            </a:r>
            <a:r>
              <a:rPr lang="pt-BR" sz="1900" b="1" dirty="0" err="1">
                <a:solidFill>
                  <a:srgbClr val="FF0000"/>
                </a:solidFill>
              </a:rPr>
              <a:t>int</a:t>
            </a:r>
            <a:r>
              <a:rPr lang="pt-BR" sz="1900" b="1" dirty="0">
                <a:solidFill>
                  <a:srgbClr val="FF0000"/>
                </a:solidFill>
              </a:rPr>
              <a:t>[1][1];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 err="1">
                <a:solidFill>
                  <a:srgbClr val="FF0000"/>
                </a:solidFill>
              </a:rPr>
              <a:t>double</a:t>
            </a:r>
            <a:r>
              <a:rPr lang="pt-BR" sz="1900" b="1" dirty="0">
                <a:solidFill>
                  <a:srgbClr val="FF0000"/>
                </a:solidFill>
              </a:rPr>
              <a:t> soma = 0;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>
                <a:solidFill>
                  <a:srgbClr val="FF0000"/>
                </a:solidFill>
              </a:rPr>
              <a:t>notas[0][0] = 32;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>
                <a:solidFill>
                  <a:srgbClr val="FF0000"/>
                </a:solidFill>
              </a:rPr>
              <a:t>notas[1][0] = 15;</a:t>
            </a:r>
          </a:p>
          <a:p>
            <a:pPr marL="4572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>
                <a:solidFill>
                  <a:srgbClr val="FF0000"/>
                </a:solidFill>
              </a:rPr>
              <a:t>for(</a:t>
            </a:r>
            <a:r>
              <a:rPr lang="pt-BR" sz="1900" b="1" dirty="0" err="1">
                <a:solidFill>
                  <a:srgbClr val="FF0000"/>
                </a:solidFill>
              </a:rPr>
              <a:t>int</a:t>
            </a:r>
            <a:r>
              <a:rPr lang="pt-BR" sz="1900" b="1" dirty="0">
                <a:solidFill>
                  <a:srgbClr val="FF0000"/>
                </a:solidFill>
              </a:rPr>
              <a:t> i = 0; i &lt; </a:t>
            </a:r>
            <a:r>
              <a:rPr lang="pt-BR" sz="1900" b="1" dirty="0" err="1">
                <a:solidFill>
                  <a:srgbClr val="FF0000"/>
                </a:solidFill>
              </a:rPr>
              <a:t>notas.length</a:t>
            </a:r>
            <a:r>
              <a:rPr lang="pt-BR" sz="1900" b="1" dirty="0">
                <a:solidFill>
                  <a:srgbClr val="FF0000"/>
                </a:solidFill>
              </a:rPr>
              <a:t>; i++) {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>
                <a:solidFill>
                  <a:srgbClr val="FF0000"/>
                </a:solidFill>
              </a:rPr>
              <a:t>for(</a:t>
            </a:r>
            <a:r>
              <a:rPr lang="pt-BR" sz="1900" b="1" dirty="0" err="1">
                <a:solidFill>
                  <a:srgbClr val="FF0000"/>
                </a:solidFill>
              </a:rPr>
              <a:t>int</a:t>
            </a:r>
            <a:r>
              <a:rPr lang="pt-BR" sz="1900" b="1" dirty="0">
                <a:solidFill>
                  <a:srgbClr val="FF0000"/>
                </a:solidFill>
              </a:rPr>
              <a:t> j = 0; j &lt; notas[i].</a:t>
            </a:r>
            <a:r>
              <a:rPr lang="pt-BR" sz="1900" b="1" dirty="0" err="1">
                <a:solidFill>
                  <a:srgbClr val="FF0000"/>
                </a:solidFill>
              </a:rPr>
              <a:t>length</a:t>
            </a:r>
            <a:r>
              <a:rPr lang="pt-BR" sz="1900" b="1" dirty="0">
                <a:solidFill>
                  <a:srgbClr val="FF0000"/>
                </a:solidFill>
              </a:rPr>
              <a:t>; j++) {</a:t>
            </a:r>
          </a:p>
          <a:p>
            <a:pPr marL="13716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>
                <a:solidFill>
                  <a:srgbClr val="FF0000"/>
                </a:solidFill>
              </a:rPr>
              <a:t>soma = soma + notas[i];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>
                <a:solidFill>
                  <a:srgbClr val="FF0000"/>
                </a:solidFill>
              </a:rPr>
              <a:t>}</a:t>
            </a:r>
          </a:p>
          <a:p>
            <a:pPr marL="914400"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 err="1">
                <a:solidFill>
                  <a:srgbClr val="FF0000"/>
                </a:solidFill>
              </a:rPr>
              <a:t>System.out.println</a:t>
            </a:r>
            <a:r>
              <a:rPr lang="pt-BR" sz="1900" b="1" dirty="0" smtClean="0">
                <a:solidFill>
                  <a:srgbClr val="FF0000"/>
                </a:solidFill>
              </a:rPr>
              <a:t>(“Soma notas </a:t>
            </a:r>
            <a:r>
              <a:rPr lang="pt-BR" sz="1900" b="1" dirty="0">
                <a:solidFill>
                  <a:srgbClr val="FF0000"/>
                </a:solidFill>
              </a:rPr>
              <a:t>= ” + </a:t>
            </a:r>
            <a:r>
              <a:rPr lang="pt-BR" sz="1900" b="1" dirty="0" smtClean="0">
                <a:solidFill>
                  <a:srgbClr val="FF0000"/>
                </a:solidFill>
              </a:rPr>
              <a:t>soma);</a:t>
            </a:r>
            <a:endParaRPr lang="pt-BR" sz="1900" b="1" dirty="0">
              <a:solidFill>
                <a:srgbClr val="FF0000"/>
              </a:solidFill>
            </a:endParaRPr>
          </a:p>
          <a:p>
            <a:pPr marL="9144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>
                <a:solidFill>
                  <a:srgbClr val="FF0000"/>
                </a:solidFill>
              </a:rPr>
              <a:t>}</a:t>
            </a: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>
                <a:solidFill>
                  <a:srgbClr val="FF0000"/>
                </a:solidFill>
              </a:rPr>
              <a:t>}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7894"/>
              <a:buFont typeface="Arial"/>
              <a:buNone/>
            </a:pPr>
            <a:r>
              <a:rPr lang="pt-BR" sz="1900" b="1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793" name="Shape 793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ctr">
              <a:buClr>
                <a:srgbClr val="262626"/>
              </a:buClr>
              <a:buSzPct val="25000"/>
            </a:pPr>
            <a:r>
              <a:rPr lang="pt-BR" sz="4400" dirty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Matriz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  <p:transition spd="med">
    <p:fade/>
  </p:transition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Procedimentos e Funções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6720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Procedimentos e Funções são sub-rotinas que executam uma tarefa específica.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45833"/>
            </a:pPr>
            <a:r>
              <a:rPr lang="pt-BR" sz="2400" b="1" dirty="0" smtClean="0">
                <a:solidFill>
                  <a:schemeClr val="dk1"/>
                </a:solidFill>
              </a:rPr>
              <a:t>Além das sub-rotinas que podemos criar, existem várias já criadas pelo Java que </a:t>
            </a:r>
            <a:r>
              <a:rPr lang="pt-BR" sz="2400" b="1" dirty="0">
                <a:solidFill>
                  <a:schemeClr val="dk1"/>
                </a:solidFill>
              </a:rPr>
              <a:t>podemos </a:t>
            </a:r>
            <a:r>
              <a:rPr lang="pt-BR" sz="2400" b="1" dirty="0" smtClean="0">
                <a:solidFill>
                  <a:schemeClr val="dk1"/>
                </a:solidFill>
              </a:rPr>
              <a:t>utilizar: </a:t>
            </a:r>
            <a:r>
              <a:rPr lang="pt-BR" sz="2400" b="1" dirty="0">
                <a:solidFill>
                  <a:schemeClr val="dk1"/>
                </a:solidFill>
              </a:rPr>
              <a:t>funções </a:t>
            </a:r>
            <a:r>
              <a:rPr lang="pt-BR" sz="2400" b="1" dirty="0" smtClean="0">
                <a:solidFill>
                  <a:schemeClr val="dk1"/>
                </a:solidFill>
              </a:rPr>
              <a:t>matemáticas, </a:t>
            </a:r>
            <a:r>
              <a:rPr lang="pt-BR" sz="2400" b="1" dirty="0">
                <a:solidFill>
                  <a:schemeClr val="dk1"/>
                </a:solidFill>
              </a:rPr>
              <a:t>funções de texto que podem pegar partes de um texto(</a:t>
            </a:r>
            <a:r>
              <a:rPr lang="pt-BR" sz="2400" b="1" dirty="0" err="1">
                <a:solidFill>
                  <a:schemeClr val="dk1"/>
                </a:solidFill>
              </a:rPr>
              <a:t>substring</a:t>
            </a:r>
            <a:r>
              <a:rPr lang="pt-BR" sz="2400" b="1" dirty="0">
                <a:solidFill>
                  <a:schemeClr val="dk1"/>
                </a:solidFill>
              </a:rPr>
              <a:t>), contar a quantidade de caracteres, transformar tudo em maiúsculo, </a:t>
            </a:r>
            <a:r>
              <a:rPr lang="pt-BR" sz="2400" b="1" dirty="0" smtClean="0">
                <a:solidFill>
                  <a:schemeClr val="dk1"/>
                </a:solidFill>
              </a:rPr>
              <a:t>entre outras.</a:t>
            </a:r>
            <a:endParaRPr lang="pt-BR" sz="24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624964"/>
      </p:ext>
    </p:extLst>
  </p:cSld>
  <p:clrMapOvr>
    <a:masterClrMapping/>
  </p:clrMapOvr>
  <p:transition spd="med">
    <p:fade/>
  </p:transition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Procedimentos e Funções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6720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Qual a utilidade?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São muito utilizadas para organizar os programas, criando sub-rotinas que poderão ser reutilizadas em várias partes dos programas.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Dessa forma, ao invés de termos vários trechos de códigos idênticos, teremos esse trecho de código centralizado, dessa forma se possuir erros, corrigiremos em um único local.</a:t>
            </a:r>
            <a:endParaRPr lang="pt-BR" sz="2400" b="1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893428"/>
      </p:ext>
    </p:extLst>
  </p:cSld>
  <p:clrMapOvr>
    <a:masterClrMapping/>
  </p:clrMapOvr>
  <p:transition spd="med">
    <p:fade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Procedimentos e Funções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672073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Qual a diferença entre função e procedimento?</a:t>
            </a:r>
          </a:p>
          <a:p>
            <a:pPr lvl="0" indent="3873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 b="1" dirty="0" smtClean="0">
                <a:solidFill>
                  <a:schemeClr val="dk1"/>
                </a:solidFill>
              </a:rPr>
              <a:t>A principal diferença se deve ao fato de uma função obrigatoriamente retornar um valor, enquanto um procedimento não retorna valor algum, apenas tem o intuito de executar uma ação.</a:t>
            </a:r>
            <a:endParaRPr lang="pt-BR" sz="2400" b="1" dirty="0" smtClean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335865"/>
      </p:ext>
    </p:extLst>
  </p:cSld>
  <p:clrMapOvr>
    <a:masterClrMapping/>
  </p:clrMapOvr>
  <p:transition spd="med">
    <p:fade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 txBox="1"/>
          <p:nvPr/>
        </p:nvSpPr>
        <p:spPr>
          <a:xfrm>
            <a:off x="1295400" y="449262"/>
            <a:ext cx="9601200" cy="130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Garamond"/>
              <a:buNone/>
            </a:pPr>
            <a:r>
              <a:rPr lang="pt-BR" sz="4400" dirty="0" smtClean="0">
                <a:solidFill>
                  <a:srgbClr val="262626"/>
                </a:solidFill>
                <a:latin typeface="Garamond"/>
                <a:ea typeface="Garamond"/>
                <a:cs typeface="Garamond"/>
                <a:sym typeface="Garamond"/>
              </a:rPr>
              <a:t>Procedimento</a:t>
            </a:r>
            <a:endParaRPr lang="pt-BR" sz="4400" dirty="0">
              <a:solidFill>
                <a:srgbClr val="262626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87" name="Shape 787"/>
          <p:cNvSpPr txBox="1"/>
          <p:nvPr/>
        </p:nvSpPr>
        <p:spPr>
          <a:xfrm>
            <a:off x="1191490" y="1381120"/>
            <a:ext cx="9822900" cy="368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err="1">
                <a:solidFill>
                  <a:srgbClr val="FF0000"/>
                </a:solidFill>
              </a:rPr>
              <a:t>public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>
                <a:solidFill>
                  <a:srgbClr val="FF0000"/>
                </a:solidFill>
              </a:rPr>
              <a:t>class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 smtClean="0">
                <a:solidFill>
                  <a:srgbClr val="FF0000"/>
                </a:solidFill>
              </a:rPr>
              <a:t>ExemploPocedimento</a:t>
            </a:r>
            <a:r>
              <a:rPr lang="pt-BR" sz="1800" b="1" dirty="0" smtClean="0">
                <a:solidFill>
                  <a:srgbClr val="FF0000"/>
                </a:solidFill>
              </a:rPr>
              <a:t> </a:t>
            </a:r>
            <a:r>
              <a:rPr lang="pt-BR" sz="1800" b="1" dirty="0">
                <a:solidFill>
                  <a:srgbClr val="FF0000"/>
                </a:solidFill>
              </a:rPr>
              <a:t>{</a:t>
            </a:r>
          </a:p>
          <a:p>
            <a:pPr lvl="0" indent="3873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err="1">
                <a:solidFill>
                  <a:srgbClr val="FF0000"/>
                </a:solidFill>
              </a:rPr>
              <a:t>public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>
                <a:solidFill>
                  <a:srgbClr val="FF0000"/>
                </a:solidFill>
              </a:rPr>
              <a:t>static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>
                <a:solidFill>
                  <a:srgbClr val="FF0000"/>
                </a:solidFill>
              </a:rPr>
              <a:t>void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>
                <a:solidFill>
                  <a:srgbClr val="FF0000"/>
                </a:solidFill>
              </a:rPr>
              <a:t>main</a:t>
            </a:r>
            <a:r>
              <a:rPr lang="pt-BR" sz="1800" b="1" dirty="0">
                <a:solidFill>
                  <a:srgbClr val="FF0000"/>
                </a:solidFill>
              </a:rPr>
              <a:t>(</a:t>
            </a:r>
            <a:r>
              <a:rPr lang="pt-BR" sz="1800" b="1" dirty="0" err="1">
                <a:solidFill>
                  <a:srgbClr val="FF0000"/>
                </a:solidFill>
              </a:rPr>
              <a:t>String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err="1">
                <a:solidFill>
                  <a:srgbClr val="FF0000"/>
                </a:solidFill>
              </a:rPr>
              <a:t>args</a:t>
            </a:r>
            <a:r>
              <a:rPr lang="pt-BR" sz="1800" b="1" dirty="0">
                <a:solidFill>
                  <a:srgbClr val="FF0000"/>
                </a:solidFill>
              </a:rPr>
              <a:t>[]) </a:t>
            </a:r>
            <a:r>
              <a:rPr lang="pt-BR" sz="1800" b="1" dirty="0" smtClean="0">
                <a:solidFill>
                  <a:srgbClr val="FF0000"/>
                </a:solidFill>
              </a:rPr>
              <a:t>{</a:t>
            </a:r>
            <a:endParaRPr lang="pt-BR" sz="1800" b="1" dirty="0">
              <a:solidFill>
                <a:srgbClr val="FF0000"/>
              </a:solidFill>
            </a:endParaRPr>
          </a:p>
          <a:p>
            <a:pPr marL="457200" lvl="0" indent="3873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for(</a:t>
            </a:r>
            <a:r>
              <a:rPr lang="pt-BR" sz="1800" b="1" dirty="0" err="1">
                <a:solidFill>
                  <a:srgbClr val="FF0000"/>
                </a:solidFill>
              </a:rPr>
              <a:t>int</a:t>
            </a:r>
            <a:r>
              <a:rPr lang="pt-BR" sz="1800" b="1" dirty="0">
                <a:solidFill>
                  <a:srgbClr val="FF0000"/>
                </a:solidFill>
              </a:rPr>
              <a:t> i = 0; i &lt; </a:t>
            </a:r>
            <a:r>
              <a:rPr lang="pt-BR" sz="1800" b="1" dirty="0" smtClean="0">
                <a:solidFill>
                  <a:srgbClr val="FF0000"/>
                </a:solidFill>
              </a:rPr>
              <a:t>5; </a:t>
            </a:r>
            <a:r>
              <a:rPr lang="pt-BR" sz="1800" b="1" dirty="0">
                <a:solidFill>
                  <a:srgbClr val="FF0000"/>
                </a:solidFill>
              </a:rPr>
              <a:t>i++) </a:t>
            </a:r>
            <a:r>
              <a:rPr lang="pt-BR" sz="1800" b="1" dirty="0" smtClean="0">
                <a:solidFill>
                  <a:srgbClr val="FF0000"/>
                </a:solidFill>
              </a:rPr>
              <a:t>{</a:t>
            </a:r>
          </a:p>
          <a:p>
            <a:pPr marL="457200" lvl="0" indent="3873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	</a:t>
            </a:r>
            <a:r>
              <a:rPr lang="pt-BR" sz="1800" b="1" dirty="0" smtClean="0">
                <a:solidFill>
                  <a:srgbClr val="FF0000"/>
                </a:solidFill>
              </a:rPr>
              <a:t>	</a:t>
            </a:r>
            <a:r>
              <a:rPr lang="pt-BR" sz="1800" b="1" dirty="0" err="1" smtClean="0">
                <a:solidFill>
                  <a:srgbClr val="FF0000"/>
                </a:solidFill>
              </a:rPr>
              <a:t>calcularSoma</a:t>
            </a:r>
            <a:r>
              <a:rPr lang="pt-BR" sz="1800" b="1" dirty="0" smtClean="0">
                <a:solidFill>
                  <a:srgbClr val="FF0000"/>
                </a:solidFill>
              </a:rPr>
              <a:t>();</a:t>
            </a:r>
            <a:endParaRPr lang="pt-BR" sz="1800" b="1" dirty="0">
              <a:solidFill>
                <a:srgbClr val="FF0000"/>
              </a:solidFill>
            </a:endParaRPr>
          </a:p>
          <a:p>
            <a:pPr marL="9144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smtClean="0">
                <a:solidFill>
                  <a:srgbClr val="FF0000"/>
                </a:solidFill>
              </a:rPr>
              <a:t>}</a:t>
            </a:r>
            <a:endParaRPr lang="pt-BR" sz="1800" b="1" dirty="0">
              <a:solidFill>
                <a:srgbClr val="FF0000"/>
              </a:solidFill>
            </a:endParaRP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smtClean="0">
                <a:solidFill>
                  <a:srgbClr val="FF0000"/>
                </a:solidFill>
              </a:rPr>
              <a:t>}</a:t>
            </a: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err="1">
                <a:solidFill>
                  <a:srgbClr val="FF0000"/>
                </a:solidFill>
              </a:rPr>
              <a:t>p</a:t>
            </a:r>
            <a:r>
              <a:rPr lang="pt-BR" sz="1800" b="1" dirty="0" err="1" smtClean="0">
                <a:solidFill>
                  <a:srgbClr val="FF0000"/>
                </a:solidFill>
              </a:rPr>
              <a:t>ublic</a:t>
            </a:r>
            <a:r>
              <a:rPr lang="pt-BR" sz="1800" b="1" dirty="0" smtClean="0">
                <a:solidFill>
                  <a:srgbClr val="FF0000"/>
                </a:solidFill>
              </a:rPr>
              <a:t> </a:t>
            </a:r>
            <a:r>
              <a:rPr lang="pt-BR" sz="1800" b="1" dirty="0" err="1" smtClean="0">
                <a:solidFill>
                  <a:srgbClr val="FF0000"/>
                </a:solidFill>
              </a:rPr>
              <a:t>static</a:t>
            </a:r>
            <a:r>
              <a:rPr lang="pt-BR" sz="1800" b="1" dirty="0" smtClean="0">
                <a:solidFill>
                  <a:srgbClr val="FF0000"/>
                </a:solidFill>
              </a:rPr>
              <a:t> </a:t>
            </a:r>
            <a:r>
              <a:rPr lang="pt-BR" sz="1800" b="1" dirty="0" err="1" smtClean="0">
                <a:solidFill>
                  <a:srgbClr val="FF0000"/>
                </a:solidFill>
              </a:rPr>
              <a:t>void</a:t>
            </a:r>
            <a:r>
              <a:rPr lang="pt-BR" sz="1800" b="1" dirty="0" smtClean="0">
                <a:solidFill>
                  <a:srgbClr val="FF0000"/>
                </a:solidFill>
              </a:rPr>
              <a:t> </a:t>
            </a:r>
            <a:r>
              <a:rPr lang="pt-BR" sz="1800" b="1" dirty="0" err="1" smtClean="0">
                <a:solidFill>
                  <a:srgbClr val="FF0000"/>
                </a:solidFill>
              </a:rPr>
              <a:t>calcularSoma</a:t>
            </a:r>
            <a:r>
              <a:rPr lang="pt-BR" sz="1800" b="1" dirty="0" smtClean="0">
                <a:solidFill>
                  <a:srgbClr val="FF0000"/>
                </a:solidFill>
              </a:rPr>
              <a:t>() {</a:t>
            </a: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	</a:t>
            </a:r>
            <a:r>
              <a:rPr lang="pt-BR" sz="1800" b="1" dirty="0" smtClean="0">
                <a:solidFill>
                  <a:srgbClr val="FF0000"/>
                </a:solidFill>
              </a:rPr>
              <a:t>	</a:t>
            </a:r>
            <a:r>
              <a:rPr lang="pt-BR" sz="1800" b="1" dirty="0" err="1" smtClean="0">
                <a:solidFill>
                  <a:srgbClr val="FF0000"/>
                </a:solidFill>
              </a:rPr>
              <a:t>int</a:t>
            </a:r>
            <a:r>
              <a:rPr lang="pt-BR" sz="1800" b="1" dirty="0" smtClean="0">
                <a:solidFill>
                  <a:srgbClr val="FF0000"/>
                </a:solidFill>
              </a:rPr>
              <a:t> numero1 = </a:t>
            </a:r>
            <a:r>
              <a:rPr lang="pt-BR" sz="1800" b="1" dirty="0" err="1" smtClean="0">
                <a:solidFill>
                  <a:srgbClr val="FF0000"/>
                </a:solidFill>
              </a:rPr>
              <a:t>Integer.parseInt</a:t>
            </a:r>
            <a:r>
              <a:rPr lang="pt-BR" sz="1800" b="1" dirty="0" smtClean="0">
                <a:solidFill>
                  <a:srgbClr val="FF0000"/>
                </a:solidFill>
              </a:rPr>
              <a:t>(</a:t>
            </a:r>
            <a:r>
              <a:rPr lang="pt-BR" sz="1800" b="1" dirty="0" err="1" smtClean="0">
                <a:solidFill>
                  <a:srgbClr val="FF0000"/>
                </a:solidFill>
              </a:rPr>
              <a:t>JOptionPane.showInputDialog</a:t>
            </a:r>
            <a:r>
              <a:rPr lang="pt-BR" sz="1800" b="1" dirty="0" smtClean="0">
                <a:solidFill>
                  <a:srgbClr val="FF0000"/>
                </a:solidFill>
              </a:rPr>
              <a:t>(“Número 1"));</a:t>
            </a:r>
          </a:p>
          <a:p>
            <a:pPr marL="45720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		</a:t>
            </a:r>
            <a:r>
              <a:rPr lang="pt-BR" sz="1800" b="1" dirty="0" err="1">
                <a:solidFill>
                  <a:srgbClr val="FF0000"/>
                </a:solidFill>
              </a:rPr>
              <a:t>int</a:t>
            </a:r>
            <a:r>
              <a:rPr lang="pt-BR" sz="1800" b="1" dirty="0">
                <a:solidFill>
                  <a:srgbClr val="FF0000"/>
                </a:solidFill>
              </a:rPr>
              <a:t> </a:t>
            </a:r>
            <a:r>
              <a:rPr lang="pt-BR" sz="1800" b="1" dirty="0" smtClean="0">
                <a:solidFill>
                  <a:srgbClr val="FF0000"/>
                </a:solidFill>
              </a:rPr>
              <a:t>numero2 </a:t>
            </a:r>
            <a:r>
              <a:rPr lang="pt-BR" sz="1800" b="1" dirty="0">
                <a:solidFill>
                  <a:srgbClr val="FF0000"/>
                </a:solidFill>
              </a:rPr>
              <a:t>= </a:t>
            </a:r>
            <a:r>
              <a:rPr lang="pt-BR" sz="1800" b="1" dirty="0" err="1">
                <a:solidFill>
                  <a:srgbClr val="FF0000"/>
                </a:solidFill>
              </a:rPr>
              <a:t>Integer.parseInt</a:t>
            </a:r>
            <a:r>
              <a:rPr lang="pt-BR" sz="1800" b="1" dirty="0">
                <a:solidFill>
                  <a:srgbClr val="FF0000"/>
                </a:solidFill>
              </a:rPr>
              <a:t>(</a:t>
            </a:r>
            <a:r>
              <a:rPr lang="pt-BR" sz="1800" b="1" dirty="0" err="1">
                <a:solidFill>
                  <a:srgbClr val="FF0000"/>
                </a:solidFill>
              </a:rPr>
              <a:t>JOptionPane.showInputDialog</a:t>
            </a:r>
            <a:r>
              <a:rPr lang="pt-BR" sz="1800" b="1" dirty="0">
                <a:solidFill>
                  <a:srgbClr val="FF0000"/>
                </a:solidFill>
              </a:rPr>
              <a:t>(“Número </a:t>
            </a:r>
            <a:r>
              <a:rPr lang="pt-BR" sz="1800" b="1" dirty="0" smtClean="0">
                <a:solidFill>
                  <a:srgbClr val="FF0000"/>
                </a:solidFill>
              </a:rPr>
              <a:t>2"));</a:t>
            </a:r>
            <a:endParaRPr lang="pt-BR" sz="1800" b="1" dirty="0">
              <a:solidFill>
                <a:srgbClr val="FF0000"/>
              </a:solidFill>
            </a:endParaRP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smtClean="0">
                <a:solidFill>
                  <a:srgbClr val="FF0000"/>
                </a:solidFill>
              </a:rPr>
              <a:t>		</a:t>
            </a:r>
            <a:r>
              <a:rPr lang="pt-BR" sz="1800" b="1" dirty="0" err="1" smtClean="0">
                <a:solidFill>
                  <a:srgbClr val="FF0000"/>
                </a:solidFill>
              </a:rPr>
              <a:t>int</a:t>
            </a:r>
            <a:r>
              <a:rPr lang="pt-BR" sz="1800" b="1" dirty="0" smtClean="0">
                <a:solidFill>
                  <a:srgbClr val="FF0000"/>
                </a:solidFill>
              </a:rPr>
              <a:t> soma = numero1 + numero2;</a:t>
            </a: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		</a:t>
            </a:r>
            <a:r>
              <a:rPr lang="pt-BR" sz="1800" b="1" dirty="0" err="1">
                <a:solidFill>
                  <a:srgbClr val="FF0000"/>
                </a:solidFill>
              </a:rPr>
              <a:t>JOptionPane.showMessageDialog</a:t>
            </a:r>
            <a:r>
              <a:rPr lang="pt-BR" sz="1800" b="1" dirty="0">
                <a:solidFill>
                  <a:srgbClr val="FF0000"/>
                </a:solidFill>
              </a:rPr>
              <a:t>(</a:t>
            </a:r>
            <a:r>
              <a:rPr lang="pt-BR" sz="1800" b="1" dirty="0" err="1">
                <a:solidFill>
                  <a:srgbClr val="FF0000"/>
                </a:solidFill>
              </a:rPr>
              <a:t>null</a:t>
            </a:r>
            <a:r>
              <a:rPr lang="pt-BR" sz="1800" b="1" dirty="0">
                <a:solidFill>
                  <a:srgbClr val="FF0000"/>
                </a:solidFill>
              </a:rPr>
              <a:t>, </a:t>
            </a:r>
            <a:r>
              <a:rPr lang="pt-BR" sz="1800" b="1" dirty="0" smtClean="0">
                <a:solidFill>
                  <a:srgbClr val="FF0000"/>
                </a:solidFill>
              </a:rPr>
              <a:t>“Soma: </a:t>
            </a:r>
            <a:r>
              <a:rPr lang="pt-BR" sz="1800" b="1" dirty="0">
                <a:solidFill>
                  <a:srgbClr val="FF0000"/>
                </a:solidFill>
              </a:rPr>
              <a:t>" + </a:t>
            </a:r>
            <a:r>
              <a:rPr lang="pt-BR" sz="1800" b="1" dirty="0" smtClean="0">
                <a:solidFill>
                  <a:srgbClr val="FF0000"/>
                </a:solidFill>
              </a:rPr>
              <a:t>soma);</a:t>
            </a:r>
          </a:p>
          <a:p>
            <a:pPr marL="457200" lvl="0" indent="-6985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 smtClean="0">
                <a:solidFill>
                  <a:srgbClr val="FF0000"/>
                </a:solidFill>
              </a:rPr>
              <a:t>}</a:t>
            </a:r>
            <a:endParaRPr lang="pt-BR" sz="1800" b="1" dirty="0">
              <a:solidFill>
                <a:srgbClr val="FF0000"/>
              </a:solidFill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ct val="57894"/>
            </a:pPr>
            <a:r>
              <a:rPr lang="pt-BR" sz="1800" b="1" dirty="0">
                <a:solidFill>
                  <a:srgbClr val="FF0000"/>
                </a:solidFill>
              </a:rPr>
              <a:t>}</a:t>
            </a:r>
            <a:endParaRPr lang="pt-BR" sz="1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211217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Theme1">
  <a:themeElements>
    <a:clrScheme name="Custom 1">
      <a:dk1>
        <a:srgbClr val="000000"/>
      </a:dk1>
      <a:lt1>
        <a:srgbClr val="FFFFFF"/>
      </a:lt1>
      <a:dk2>
        <a:srgbClr val="455F51"/>
      </a:dk2>
      <a:lt2>
        <a:srgbClr val="FFFFFF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5249</Words>
  <Application>Microsoft Office PowerPoint</Application>
  <PresentationFormat>Personalizar</PresentationFormat>
  <Paragraphs>912</Paragraphs>
  <Slides>119</Slides>
  <Notes>119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119</vt:i4>
      </vt:variant>
    </vt:vector>
  </HeadingPairs>
  <TitlesOfParts>
    <vt:vector size="126" baseType="lpstr">
      <vt:lpstr>Calibri</vt:lpstr>
      <vt:lpstr>Tinos</vt:lpstr>
      <vt:lpstr>Raleway</vt:lpstr>
      <vt:lpstr>Garamond</vt:lpstr>
      <vt:lpstr>Arial</vt:lpstr>
      <vt:lpstr>Questrial</vt:lpstr>
      <vt:lpstr>Theme1</vt:lpstr>
      <vt:lpstr>PROGRAMADOR</vt:lpstr>
      <vt:lpstr>CONTEÚDO  DO MÓDULO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PROGRAMADOR</dc:title>
  <cp:lastModifiedBy>Graziela -</cp:lastModifiedBy>
  <cp:revision>31</cp:revision>
  <dcterms:modified xsi:type="dcterms:W3CDTF">2016-10-14T22:34:15Z</dcterms:modified>
</cp:coreProperties>
</file>